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  <a:round/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  <a:round/>
            </a:ln>
          </a:insideH>
          <a:insideV>
            <a:ln w="12700">
              <a:solidFill>
                <a:schemeClr val="lt1"/>
              </a:solidFill>
              <a:round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  <a:fill>
          <a:solidFill>
            <a:schemeClr val="accent1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  <a:round/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144" y="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700" b="0" i="0" u="none" strike="noStrike" spc="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pPr>
            <a:r>
              <a:rPr lang="ru-RU" sz="1700"/>
              <a:t>Отправление грузов железнодорожным транспортом, млн.тонн</a:t>
            </a:r>
            <a:endParaRPr lang="ru-RU"/>
          </a:p>
        </c:rich>
      </c:tx>
      <c:layout/>
      <c:overlay val="0"/>
      <c:spPr>
        <a:prstGeom prst="rect">
          <a:avLst/>
        </a:prstGeom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грузы, млн тонн</c:v>
                </c:pt>
              </c:strCache>
            </c:strRef>
          </c:tx>
          <c:spPr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941-4CA8-8E65-E1BC0914CAA6}"/>
              </c:ext>
            </c:extLst>
          </c:dPt>
          <c:dPt>
            <c:idx val="1"/>
            <c:invertIfNegative val="0"/>
            <c:bubble3D val="0"/>
            <c:spPr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941-4CA8-8E65-E1BC0914CAA6}"/>
              </c:ext>
            </c:extLst>
          </c:dPt>
          <c:dPt>
            <c:idx val="2"/>
            <c:invertIfNegative val="0"/>
            <c:bubble3D val="0"/>
            <c:spPr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941-4CA8-8E65-E1BC0914CAA6}"/>
              </c:ext>
            </c:extLst>
          </c:dPt>
          <c:dLbls>
            <c:dLbl>
              <c:idx val="1"/>
              <c:layout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400" b="0" i="0" u="none" strike="noStrike">
                        <a:solidFill>
                          <a:schemeClr val="tx1"/>
                        </a:solidFill>
                        <a:latin typeface="Times New Roman"/>
                        <a:ea typeface="+mn-ea"/>
                        <a:cs typeface="Times New Roman"/>
                      </a:defRPr>
                    </a:pPr>
                    <a:r>
                      <a:rPr lang="en-US" dirty="0" smtClean="0"/>
                      <a:t>4,10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3-A941-4CA8-8E65-E1BC0914CAA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>
                    <a:solidFill>
                      <a:schemeClr val="tx1"/>
                    </a:solidFill>
                    <a:latin typeface="Times New Roman"/>
                    <a:ea typeface="+mn-ea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2024</c:v>
                </c:pt>
                <c:pt idx="1">
                  <c:v>8 мес. 2025</c:v>
                </c:pt>
              </c:strCache>
            </c:strRef>
          </c:cat>
          <c:val>
            <c:numRef>
              <c:f>Лист1!$B$2:$B$3</c:f>
              <c:numCache>
                <c:formatCode>#,##0.00</c:formatCode>
                <c:ptCount val="2"/>
                <c:pt idx="0">
                  <c:v>4.68</c:v>
                </c:pt>
                <c:pt idx="1">
                  <c:v>0.59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941-4CA8-8E65-E1BC0914CAA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122153216"/>
        <c:axId val="122826752"/>
      </c:barChart>
      <c:catAx>
        <c:axId val="122153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prstGeom prst="rect">
            <a:avLst/>
          </a:prstGeom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>
                <a:solidFill>
                  <a:schemeClr val="tx1"/>
                </a:solidFill>
                <a:latin typeface="Times New Roman"/>
                <a:ea typeface="Arial"/>
                <a:cs typeface="Times New Roman"/>
              </a:defRPr>
            </a:pPr>
            <a:endParaRPr lang="ru-RU"/>
          </a:p>
        </c:txPr>
        <c:crossAx val="122826752"/>
        <c:crosses val="autoZero"/>
        <c:auto val="1"/>
        <c:lblAlgn val="ctr"/>
        <c:lblOffset val="100"/>
        <c:noMultiLvlLbl val="0"/>
      </c:catAx>
      <c:valAx>
        <c:axId val="122826752"/>
        <c:scaling>
          <c:orientation val="minMax"/>
        </c:scaling>
        <c:delete val="0"/>
        <c:axPos val="l"/>
        <c:majorGridlines>
          <c:spPr>
            <a:prstGeom prst="rect">
              <a:avLst/>
            </a:prstGeom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prstGeom prst="rect">
            <a:avLst/>
          </a:prstGeom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>
                <a:solidFill>
                  <a:schemeClr val="tx1"/>
                </a:solidFill>
                <a:latin typeface="Times New Roman"/>
                <a:ea typeface="Arial"/>
                <a:cs typeface="Times New Roman"/>
              </a:defRPr>
            </a:pPr>
            <a:endParaRPr lang="ru-RU"/>
          </a:p>
        </c:txPr>
        <c:crossAx val="122153216"/>
        <c:crosses val="autoZero"/>
        <c:crossBetween val="between"/>
      </c:valAx>
      <c:spPr>
        <a:prstGeom prst="rect">
          <a:avLst/>
        </a:prstGeom>
        <a:noFill/>
        <a:ln>
          <a:noFill/>
        </a:ln>
        <a:effectLst/>
      </c:spPr>
    </c:plotArea>
    <c:plotVisOnly val="1"/>
    <c:dispBlanksAs val="gap"/>
    <c:showDLblsOverMax val="0"/>
  </c:chart>
  <c:spPr>
    <a:xfrm>
      <a:off x="531843" y="1061690"/>
      <a:ext cx="4926065" cy="4984542"/>
    </a:xfrm>
    <a:prstGeom prst="rect">
      <a:avLst/>
    </a:prstGeom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700">
                <a:latin typeface="Times New Roman"/>
                <a:cs typeface="Times New Roman"/>
              </a:defRPr>
            </a:pPr>
            <a:r>
              <a:rPr lang="ru-RU" sz="1700" b="0">
                <a:latin typeface="Times New Roman"/>
                <a:cs typeface="Times New Roman"/>
              </a:rPr>
              <a:t>Отправление грузов по товарной номенклатуре </a:t>
            </a:r>
            <a:endParaRPr lang="ru-RU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5.7570000000000003E-2"/>
          <c:y val="0.13947999999999999"/>
          <c:w val="0.65290999999999999"/>
          <c:h val="0.81228999999999996"/>
        </c:manualLayout>
      </c:layout>
      <c:doughnutChart>
        <c:varyColors val="1"/>
        <c:ser>
          <c:idx val="0"/>
          <c:order val="0"/>
          <c:explosion val="25"/>
          <c:dPt>
            <c:idx val="0"/>
            <c:bubble3D val="0"/>
            <c:explosion val="17"/>
            <c:extLst>
              <c:ext xmlns:c16="http://schemas.microsoft.com/office/drawing/2014/chart" uri="{C3380CC4-5D6E-409C-BE32-E72D297353CC}">
                <c16:uniqueId val="{00000000-6062-469B-B5F3-2BBB8E18A8B2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3199404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6062-469B-B5F3-2BBB8E18A8B2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474575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6062-469B-B5F3-2BBB8E18A8B2}"/>
                </c:ext>
              </c:extLst>
            </c:dLbl>
            <c:dLbl>
              <c:idx val="2"/>
              <c:layout/>
              <c:tx>
                <c:rich>
                  <a:bodyPr rot="1440000"/>
                  <a:lstStyle/>
                  <a:p>
                    <a:pPr>
                      <a:defRPr/>
                    </a:pPr>
                    <a:r>
                      <a:rPr lang="en-US"/>
                      <a:t>385289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6062-469B-B5F3-2BBB8E18A8B2}"/>
                </c:ext>
              </c:extLst>
            </c:dLbl>
            <c:dLbl>
              <c:idx val="3"/>
              <c:layout/>
              <c:tx>
                <c:rich>
                  <a:bodyPr rot="3000000"/>
                  <a:lstStyle/>
                  <a:p>
                    <a:pPr>
                      <a:defRPr/>
                    </a:pPr>
                    <a:r>
                      <a:rPr lang="en-US"/>
                      <a:t>297897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6062-469B-B5F3-2BBB8E18A8B2}"/>
                </c:ext>
              </c:extLst>
            </c:dLbl>
            <c:dLbl>
              <c:idx val="4"/>
              <c:layout/>
              <c:tx>
                <c:rich>
                  <a:bodyPr rot="4080000"/>
                  <a:lstStyle/>
                  <a:p>
                    <a:pPr>
                      <a:defRPr/>
                    </a:pPr>
                    <a:r>
                      <a:rPr lang="en-US"/>
                      <a:t>192976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6062-469B-B5F3-2BBB8E18A8B2}"/>
                </c:ext>
              </c:extLst>
            </c:dLbl>
            <c:dLbl>
              <c:idx val="5"/>
              <c:layout/>
              <c:tx>
                <c:rich>
                  <a:bodyPr rot="4980000"/>
                  <a:lstStyle/>
                  <a:p>
                    <a:pPr>
                      <a:defRPr/>
                    </a:pPr>
                    <a:r>
                      <a:rPr lang="en-US"/>
                      <a:t>133390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6062-469B-B5F3-2BBB8E18A8B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</c:ext>
            </c:extLst>
          </c:dLbls>
          <c:cat>
            <c:strRef>
              <c:f>Лист1!$A$3:$A$8</c:f>
              <c:strCache>
                <c:ptCount val="6"/>
                <c:pt idx="0">
                  <c:v>НЕФТЬ И НЕФТЕПРОДУКТЫ</c:v>
                </c:pt>
                <c:pt idx="1">
                  <c:v>ЗЕРНО</c:v>
                </c:pt>
                <c:pt idx="2">
                  <c:v>ХИМИКАТЫ И СОДА</c:v>
                </c:pt>
                <c:pt idx="3">
                  <c:v>ЛОМ ЧЕРНЫХ МЕТАЛЛОВ</c:v>
                </c:pt>
                <c:pt idx="4">
                  <c:v>ПРОДУКТЫ ПЕРЕМОЛА</c:v>
                </c:pt>
                <c:pt idx="5">
                  <c:v>прочее</c:v>
                </c:pt>
              </c:strCache>
            </c:strRef>
          </c:cat>
          <c:val>
            <c:numRef>
              <c:f>Лист1!$B$3:$B$8</c:f>
              <c:numCache>
                <c:formatCode>General</c:formatCode>
                <c:ptCount val="6"/>
                <c:pt idx="0">
                  <c:v>3167727</c:v>
                </c:pt>
                <c:pt idx="1">
                  <c:v>494349</c:v>
                </c:pt>
                <c:pt idx="2">
                  <c:v>360084</c:v>
                </c:pt>
                <c:pt idx="3">
                  <c:v>273300</c:v>
                </c:pt>
                <c:pt idx="4">
                  <c:v>194926</c:v>
                </c:pt>
                <c:pt idx="5">
                  <c:v>137516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062-469B-B5F3-2BBB8E18A8B2}"/>
            </c:ext>
          </c:extLst>
        </c:ser>
        <c:ser>
          <c:idx val="1"/>
          <c:order val="1"/>
          <c:explosion val="8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000" b="0" i="0" u="none" strike="noStrike" dirty="0" smtClean="0"/>
                      <a:t>4238910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6062-469B-B5F3-2BBB8E18A8B2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106045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6062-469B-B5F3-2BBB8E18A8B2}"/>
                </c:ext>
              </c:extLst>
            </c:dLbl>
            <c:dLbl>
              <c:idx val="2"/>
              <c:layout/>
              <c:tx>
                <c:rich>
                  <a:bodyPr rot="2280000"/>
                  <a:lstStyle/>
                  <a:p>
                    <a:pPr>
                      <a:defRPr/>
                    </a:pPr>
                    <a:r>
                      <a:rPr lang="en-US" dirty="0" smtClean="0"/>
                      <a:t>162441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6062-469B-B5F3-2BBB8E18A8B2}"/>
                </c:ext>
              </c:extLst>
            </c:dLbl>
            <c:dLbl>
              <c:idx val="3"/>
              <c:layout/>
              <c:tx>
                <c:rich>
                  <a:bodyPr rot="3720000"/>
                  <a:lstStyle/>
                  <a:p>
                    <a:pPr>
                      <a:defRPr/>
                    </a:pPr>
                    <a:r>
                      <a:rPr lang="en-US" dirty="0" smtClean="0"/>
                      <a:t>78212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6062-469B-B5F3-2BBB8E18A8B2}"/>
                </c:ext>
              </c:extLst>
            </c:dLbl>
            <c:dLbl>
              <c:idx val="4"/>
              <c:layout/>
              <c:tx>
                <c:rich>
                  <a:bodyPr rot="4320000"/>
                  <a:lstStyle/>
                  <a:p>
                    <a:pPr>
                      <a:defRPr/>
                    </a:pPr>
                    <a:r>
                      <a:rPr lang="en-US" dirty="0" smtClean="0"/>
                      <a:t>28530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6062-469B-B5F3-2BBB8E18A8B2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6062-469B-B5F3-2BBB8E18A8B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</c:ext>
            </c:extLst>
          </c:dLbls>
          <c:cat>
            <c:strRef>
              <c:f>Лист1!$A$3:$A$8</c:f>
              <c:strCache>
                <c:ptCount val="6"/>
                <c:pt idx="0">
                  <c:v>НЕФТЬ И НЕФТЕПРОДУКТЫ</c:v>
                </c:pt>
                <c:pt idx="1">
                  <c:v>ЗЕРНО</c:v>
                </c:pt>
                <c:pt idx="2">
                  <c:v>ХИМИКАТЫ И СОДА</c:v>
                </c:pt>
                <c:pt idx="3">
                  <c:v>ЛОМ ЧЕРНЫХ МЕТАЛЛОВ</c:v>
                </c:pt>
                <c:pt idx="4">
                  <c:v>ПРОДУКТЫ ПЕРЕМОЛА</c:v>
                </c:pt>
                <c:pt idx="5">
                  <c:v>прочее</c:v>
                </c:pt>
              </c:strCache>
            </c:strRef>
          </c:cat>
          <c:val>
            <c:numRef>
              <c:f>Лист1!$C$3:$C$8</c:f>
              <c:numCache>
                <c:formatCode>General</c:formatCode>
                <c:ptCount val="6"/>
                <c:pt idx="0">
                  <c:v>3199404.27</c:v>
                </c:pt>
                <c:pt idx="1">
                  <c:v>474575.04</c:v>
                </c:pt>
                <c:pt idx="2">
                  <c:v>385289.88</c:v>
                </c:pt>
                <c:pt idx="3">
                  <c:v>297897</c:v>
                </c:pt>
                <c:pt idx="4">
                  <c:v>192976.74</c:v>
                </c:pt>
                <c:pt idx="5">
                  <c:v>133390.51999999999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6062-469B-B5F3-2BBB8E18A8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72723458446941946"/>
          <c:y val="0.10685983604048721"/>
          <c:w val="0.25564665947754972"/>
          <c:h val="0.85155437248551202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zero"/>
    <c:showDLblsOverMax val="0"/>
  </c:chart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ru-RU" sz="1400" u="sng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pPr>
            <a:r>
              <a:rPr lang="ru-RU" sz="1400" b="1" i="0" u="sng" strike="noStrike"/>
              <a:t>Отправленные пассажиры </a:t>
            </a:r>
            <a:r>
              <a:rPr lang="ru-RU" sz="1400" u="sng">
                <a:solidFill>
                  <a:schemeClr val="tx1"/>
                </a:solidFill>
                <a:latin typeface="Times New Roman"/>
                <a:ea typeface="Arial"/>
                <a:cs typeface="Times New Roman"/>
              </a:rPr>
              <a:t>в дальнем следовании, млн.чел.</a:t>
            </a:r>
            <a:endParaRPr lang="ru-RU"/>
          </a:p>
        </c:rich>
      </c:tx>
      <c:layout/>
      <c:overlay val="0"/>
      <c:spPr>
        <a:prstGeom prst="rect">
          <a:avLst/>
        </a:prstGeom>
        <a:noFill/>
        <a:ln>
          <a:noFill/>
          <a:round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9.3049999999999994E-2"/>
          <c:y val="0.15797"/>
          <c:w val="0.86734999999999995"/>
          <c:h val="0.772569999999999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грузы, млн тонн</c:v>
                </c:pt>
              </c:strCache>
            </c:strRef>
          </c:tx>
          <c:spPr>
            <a:prstGeom prst="rect">
              <a:avLst/>
            </a:prstGeom>
            <a:solidFill>
              <a:schemeClr val="accent1"/>
            </a:solidFill>
            <a:ln>
              <a:noFill/>
              <a:round/>
            </a:ln>
            <a:effectLst/>
          </c:spPr>
          <c:invertIfNegative val="0"/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0,51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2026-4FAE-934C-0BBB9EF06B12}"/>
                </c:ext>
              </c:extLst>
            </c:dLbl>
            <c:spPr>
              <a:noFill/>
              <a:ln>
                <a:noFill/>
                <a:round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/>
                    <a:ea typeface="+mn-ea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2024</c:v>
                </c:pt>
                <c:pt idx="1">
                  <c:v>8 мес. 2025</c:v>
                </c:pt>
              </c:strCache>
            </c:strRef>
          </c:cat>
          <c:val>
            <c:numRef>
              <c:f>Лист1!$B$2:$B$3</c:f>
              <c:numCache>
                <c:formatCode>#,##0.00</c:formatCode>
                <c:ptCount val="2"/>
                <c:pt idx="0" formatCode="General">
                  <c:v>0.83</c:v>
                </c:pt>
                <c:pt idx="1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026-4FAE-934C-0BBB9EF06B1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123202176"/>
        <c:axId val="123203968"/>
      </c:barChart>
      <c:catAx>
        <c:axId val="123202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prstGeom prst="rect">
            <a:avLst/>
          </a:prstGeom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>
                <a:solidFill>
                  <a:schemeClr val="tx1"/>
                </a:solidFill>
                <a:latin typeface="Times New Roman"/>
                <a:ea typeface="Arial"/>
                <a:cs typeface="Times New Roman"/>
              </a:defRPr>
            </a:pPr>
            <a:endParaRPr lang="ru-RU"/>
          </a:p>
        </c:txPr>
        <c:crossAx val="123203968"/>
        <c:crosses val="autoZero"/>
        <c:auto val="1"/>
        <c:lblAlgn val="ctr"/>
        <c:lblOffset val="100"/>
        <c:noMultiLvlLbl val="0"/>
      </c:catAx>
      <c:valAx>
        <c:axId val="123203968"/>
        <c:scaling>
          <c:orientation val="minMax"/>
        </c:scaling>
        <c:delete val="0"/>
        <c:axPos val="l"/>
        <c:majorGridlines>
          <c:spPr>
            <a:prstGeom prst="rect">
              <a:avLst/>
            </a:prstGeom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prstGeom prst="rect">
            <a:avLst/>
          </a:prstGeom>
          <a:noFill/>
          <a:ln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>
                <a:solidFill>
                  <a:schemeClr val="tx1"/>
                </a:solidFill>
                <a:latin typeface="Times New Roman"/>
                <a:ea typeface="Arial"/>
                <a:cs typeface="Times New Roman"/>
              </a:defRPr>
            </a:pPr>
            <a:endParaRPr lang="ru-RU"/>
          </a:p>
        </c:txPr>
        <c:crossAx val="123202176"/>
        <c:crosses val="autoZero"/>
        <c:crossBetween val="between"/>
      </c:valAx>
      <c:spPr>
        <a:prstGeom prst="rect">
          <a:avLst/>
        </a:prstGeom>
        <a:noFill/>
        <a:ln>
          <a:noFill/>
          <a:round/>
        </a:ln>
        <a:effectLst/>
      </c:spPr>
    </c:plotArea>
    <c:plotVisOnly val="1"/>
    <c:dispBlanksAs val="gap"/>
    <c:showDLblsOverMax val="0"/>
  </c:chart>
  <c:spPr>
    <a:xfrm>
      <a:off x="838197" y="1061688"/>
      <a:ext cx="4491605" cy="4739322"/>
    </a:xfrm>
    <a:prstGeom prst="rect">
      <a:avLst/>
    </a:prstGeom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ru-RU" sz="1400" u="sng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pPr>
            <a:r>
              <a:rPr lang="ru-RU" sz="1400" b="1" i="0" u="sng" strike="noStrike"/>
              <a:t>Отправленные пассажиры </a:t>
            </a:r>
            <a:r>
              <a:rPr lang="ru-RU" sz="1400" u="sng">
                <a:solidFill>
                  <a:schemeClr val="tx1"/>
                </a:solidFill>
                <a:latin typeface="Times New Roman"/>
                <a:ea typeface="Arial"/>
                <a:cs typeface="Times New Roman"/>
              </a:rPr>
              <a:t>в пригородном сообщении, млн.чел.</a:t>
            </a:r>
            <a:endParaRPr lang="ru-RU"/>
          </a:p>
        </c:rich>
      </c:tx>
      <c:layout/>
      <c:overlay val="0"/>
      <c:spPr>
        <a:prstGeom prst="rect">
          <a:avLst/>
        </a:prstGeom>
        <a:noFill/>
        <a:ln>
          <a:noFill/>
          <a:round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грузы, млн тонн</c:v>
                </c:pt>
              </c:strCache>
            </c:strRef>
          </c:tx>
          <c:spPr>
            <a:prstGeom prst="rect">
              <a:avLst/>
            </a:prstGeom>
            <a:solidFill>
              <a:schemeClr val="accent6"/>
            </a:solidFill>
            <a:ln>
              <a:noFill/>
              <a:round/>
            </a:ln>
            <a:effectLst/>
          </c:spPr>
          <c:invertIfNegative val="0"/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1,67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E387-40BD-85C1-B8CC8BB8E8B5}"/>
                </c:ext>
              </c:extLst>
            </c:dLbl>
            <c:spPr>
              <a:noFill/>
              <a:ln>
                <a:noFill/>
                <a:round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>
                    <a:solidFill>
                      <a:schemeClr val="tx1"/>
                    </a:solidFill>
                    <a:latin typeface="Times New Roman"/>
                    <a:ea typeface="+mn-ea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2024</c:v>
                </c:pt>
                <c:pt idx="1">
                  <c:v>8 мес. 2025</c:v>
                </c:pt>
              </c:strCache>
            </c:strRef>
          </c:cat>
          <c:val>
            <c:numRef>
              <c:f>Лист1!$B$2:$B$3</c:f>
              <c:numCache>
                <c:formatCode>#,##0.00</c:formatCode>
                <c:ptCount val="2"/>
                <c:pt idx="0" formatCode="General">
                  <c:v>2.52</c:v>
                </c:pt>
                <c:pt idx="1">
                  <c:v>0.39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387-40BD-85C1-B8CC8BB8E8B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122786560"/>
        <c:axId val="122788096"/>
      </c:barChart>
      <c:catAx>
        <c:axId val="122786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prstGeom prst="rect">
            <a:avLst/>
          </a:prstGeom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>
                <a:solidFill>
                  <a:schemeClr val="tx1"/>
                </a:solidFill>
                <a:latin typeface="Times New Roman"/>
                <a:ea typeface="Arial"/>
                <a:cs typeface="Times New Roman"/>
              </a:defRPr>
            </a:pPr>
            <a:endParaRPr lang="ru-RU"/>
          </a:p>
        </c:txPr>
        <c:crossAx val="122788096"/>
        <c:crosses val="autoZero"/>
        <c:auto val="1"/>
        <c:lblAlgn val="ctr"/>
        <c:lblOffset val="100"/>
        <c:noMultiLvlLbl val="0"/>
      </c:catAx>
      <c:valAx>
        <c:axId val="122788096"/>
        <c:scaling>
          <c:orientation val="minMax"/>
        </c:scaling>
        <c:delete val="0"/>
        <c:axPos val="l"/>
        <c:majorGridlines>
          <c:spPr>
            <a:prstGeom prst="rect">
              <a:avLst/>
            </a:prstGeom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prstGeom prst="rect">
            <a:avLst/>
          </a:prstGeom>
          <a:noFill/>
          <a:ln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>
                <a:solidFill>
                  <a:schemeClr val="tx1"/>
                </a:solidFill>
                <a:latin typeface="Times New Roman"/>
                <a:ea typeface="Arial"/>
                <a:cs typeface="Times New Roman"/>
              </a:defRPr>
            </a:pPr>
            <a:endParaRPr lang="ru-RU"/>
          </a:p>
        </c:txPr>
        <c:crossAx val="122786560"/>
        <c:crosses val="autoZero"/>
        <c:crossBetween val="between"/>
      </c:valAx>
      <c:spPr>
        <a:prstGeom prst="rect">
          <a:avLst/>
        </a:prstGeom>
        <a:noFill/>
        <a:ln>
          <a:noFill/>
          <a:round/>
        </a:ln>
        <a:effectLst/>
      </c:spPr>
    </c:plotArea>
    <c:plotVisOnly val="1"/>
    <c:dispBlanksAs val="gap"/>
    <c:showDLblsOverMax val="0"/>
  </c:chart>
  <c:spPr>
    <a:xfrm>
      <a:off x="6427593" y="1061688"/>
      <a:ext cx="4491605" cy="4739322"/>
    </a:xfrm>
    <a:prstGeom prst="rect">
      <a:avLst/>
    </a:prstGeom>
    <a:noFill/>
    <a:ln>
      <a:noFill/>
      <a:round/>
    </a:ln>
    <a:effectLst/>
  </c:spPr>
  <c:txPr>
    <a:bodyPr/>
    <a:lstStyle/>
    <a:p>
      <a:pPr>
        <a:defRPr sz="1400">
          <a:solidFill>
            <a:schemeClr val="tx1"/>
          </a:solidFill>
          <a:latin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0.44686</cdr:x>
      <cdr:y>0.09755</cdr:y>
    </cdr:from>
    <cdr:to>
      <cdr:x>0.65633</cdr:x>
      <cdr:y>0.15855</cdr:y>
    </cdr:to>
    <cdr:sp macro="" textlink="">
      <cdr:nvSpPr>
        <cdr:cNvPr id="2" name="TextBox 1"/>
        <cdr:cNvSpPr txBox="1"/>
      </cdr:nvSpPr>
      <cdr:spPr bwMode="auto">
        <a:xfrm xmlns:a="http://schemas.openxmlformats.org/drawingml/2006/main">
          <a:off x="2960785" y="519509"/>
          <a:ext cx="1387931" cy="3248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>
            <a:defRPr/>
          </a:pPr>
          <a:r>
            <a:rPr lang="ru-RU" sz="1400" b="1" dirty="0"/>
            <a:t>8</a:t>
          </a:r>
          <a:r>
            <a:rPr lang="ru-RU" sz="1400" b="1" dirty="0" smtClean="0"/>
            <a:t> </a:t>
          </a:r>
          <a:r>
            <a:rPr lang="ru-RU" sz="1400" b="1" dirty="0"/>
            <a:t>мес. 2025г.</a:t>
          </a:r>
          <a:endParaRPr dirty="0"/>
        </a:p>
      </cdr:txBody>
    </cdr:sp>
  </cdr:relSizeAnchor>
  <cdr:relSizeAnchor xmlns:cdr="http://schemas.openxmlformats.org/drawingml/2006/chartDrawing">
    <cdr:from>
      <cdr:x>0.32704</cdr:x>
      <cdr:y>0.3966</cdr:y>
    </cdr:from>
    <cdr:to>
      <cdr:x>0.45413</cdr:x>
      <cdr:y>0.46963</cdr:y>
    </cdr:to>
    <cdr:sp macro="" textlink="">
      <cdr:nvSpPr>
        <cdr:cNvPr id="3" name="TextBox 1"/>
        <cdr:cNvSpPr txBox="1"/>
      </cdr:nvSpPr>
      <cdr:spPr bwMode="auto">
        <a:xfrm xmlns:a="http://schemas.openxmlformats.org/drawingml/2006/main">
          <a:off x="2166900" y="2112215"/>
          <a:ext cx="842113" cy="3889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>
            <a:defRPr/>
          </a:pPr>
          <a:r>
            <a:rPr lang="ru-RU" sz="1400" b="1"/>
            <a:t>2024</a:t>
          </a:r>
          <a:r>
            <a:rPr lang="ru-RU" sz="1200" b="1"/>
            <a:t>г.</a:t>
          </a:r>
          <a:endParaRPr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CF64938-B5E6-418B-A02E-0C256E198646}" type="datetimeFigureOut">
              <a:rPr lang="ru-RU"/>
              <a:t>10/09/25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43847E1-E693-417D-B17E-0269A489CB4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CF64938-B5E6-418B-A02E-0C256E198646}" type="datetimeFigureOut">
              <a:rPr lang="ru-RU"/>
              <a:t>10/09/25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43847E1-E693-417D-B17E-0269A489CB4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CF64938-B5E6-418B-A02E-0C256E198646}" type="datetimeFigureOut">
              <a:rPr lang="ru-RU"/>
              <a:t>10/09/25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43847E1-E693-417D-B17E-0269A489CB4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CF64938-B5E6-418B-A02E-0C256E19864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>10/09/25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43847E1-E693-417D-B17E-0269A489CB44}" type="slidenum">
              <a:rPr lang="ru-RU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CF64938-B5E6-418B-A02E-0C256E19864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>10/09/25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43847E1-E693-417D-B17E-0269A489CB44}" type="slidenum">
              <a:rPr lang="ru-RU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CF64938-B5E6-418B-A02E-0C256E19864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>10/09/25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43847E1-E693-417D-B17E-0269A489CB44}" type="slidenum">
              <a:rPr lang="ru-RU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CF64938-B5E6-418B-A02E-0C256E19864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>10/09/25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43847E1-E693-417D-B17E-0269A489CB44}" type="slidenum">
              <a:rPr lang="ru-RU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CF64938-B5E6-418B-A02E-0C256E19864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>10/09/25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43847E1-E693-417D-B17E-0269A489CB44}" type="slidenum">
              <a:rPr lang="ru-RU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CF64938-B5E6-418B-A02E-0C256E19864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>10/09/25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43847E1-E693-417D-B17E-0269A489CB44}" type="slidenum">
              <a:rPr lang="ru-RU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CF64938-B5E6-418B-A02E-0C256E19864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>10/09/25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43847E1-E693-417D-B17E-0269A489CB44}" type="slidenum">
              <a:rPr lang="ru-RU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CF64938-B5E6-418B-A02E-0C256E19864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>10/09/25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43847E1-E693-417D-B17E-0269A489CB44}" type="slidenum">
              <a:rPr lang="ru-RU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CF64938-B5E6-418B-A02E-0C256E198646}" type="datetimeFigureOut">
              <a:rPr lang="ru-RU"/>
              <a:t>10/09/25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43847E1-E693-417D-B17E-0269A489CB4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CF64938-B5E6-418B-A02E-0C256E19864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>10/09/25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43847E1-E693-417D-B17E-0269A489CB44}" type="slidenum">
              <a:rPr lang="ru-RU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CF64938-B5E6-418B-A02E-0C256E19864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>10/09/25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43847E1-E693-417D-B17E-0269A489CB44}" type="slidenum">
              <a:rPr lang="ru-RU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CF64938-B5E6-418B-A02E-0C256E19864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>10/09/25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43847E1-E693-417D-B17E-0269A489CB44}" type="slidenum">
              <a:rPr lang="ru-RU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CF64938-B5E6-418B-A02E-0C256E198646}" type="datetimeFigureOut">
              <a:rPr lang="ru-RU"/>
              <a:t>10/09/25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43847E1-E693-417D-B17E-0269A489CB4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CF64938-B5E6-418B-A02E-0C256E198646}" type="datetimeFigureOut">
              <a:rPr lang="ru-RU"/>
              <a:t>10/09/25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43847E1-E693-417D-B17E-0269A489CB4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CF64938-B5E6-418B-A02E-0C256E198646}" type="datetimeFigureOut">
              <a:rPr lang="ru-RU"/>
              <a:t>10/09/25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43847E1-E693-417D-B17E-0269A489CB4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CF64938-B5E6-418B-A02E-0C256E198646}" type="datetimeFigureOut">
              <a:rPr lang="ru-RU"/>
              <a:t>10/09/25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43847E1-E693-417D-B17E-0269A489CB4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CF64938-B5E6-418B-A02E-0C256E198646}" type="datetimeFigureOut">
              <a:rPr lang="ru-RU"/>
              <a:t>10/09/25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43847E1-E693-417D-B17E-0269A489CB4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CF64938-B5E6-418B-A02E-0C256E198646}" type="datetimeFigureOut">
              <a:rPr lang="ru-RU"/>
              <a:t>10/09/25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43847E1-E693-417D-B17E-0269A489CB4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CF64938-B5E6-418B-A02E-0C256E198646}" type="datetimeFigureOut">
              <a:rPr lang="ru-RU"/>
              <a:t>10/09/25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43847E1-E693-417D-B17E-0269A489CB4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CF64938-B5E6-418B-A02E-0C256E198646}" type="datetimeFigureOut">
              <a:rPr lang="ru-RU"/>
              <a:t>10/09/25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43847E1-E693-417D-B17E-0269A489CB44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CF64938-B5E6-418B-A02E-0C256E19864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>10/09/25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43847E1-E693-417D-B17E-0269A489CB44}" type="slidenum">
              <a:rPr lang="ru-RU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A%D0%B0%D1%81%D0%B8%D0%BC%D0%BE%D0%B2" TargetMode="External"/><Relationship Id="rId3" Type="http://schemas.openxmlformats.org/officeDocument/2006/relationships/hyperlink" Target="https://ru.wikipedia.org/wiki/%D0%95%D0%B2%D1%80%D0%BE%D0%BF%D0%B0" TargetMode="External"/><Relationship Id="rId7" Type="http://schemas.openxmlformats.org/officeDocument/2006/relationships/hyperlink" Target="https://ru.wikipedia.org/wiki/%D0%A1%D0%B0%D1%81%D0%BE%D0%B2%D0%BE_(%D0%A0%D1%8F%D0%B7%D0%B0%D0%BD%D1%81%D0%BA%D0%B0%D1%8F_%D0%BE%D0%B1%D0%BB%D0%B0%D1%81%D1%82%D1%8C)" TargetMode="External"/><Relationship Id="rId2" Type="http://schemas.openxmlformats.org/officeDocument/2006/relationships/hyperlink" Target="https://ru.wikipedia.org/wiki/%D0%A0%D1%8F%D0%B7%D0%B0%D0%BD%D1%8C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%D0%9C%D0%B8%D1%85%D0%B0%D0%B9%D0%BB%D0%BE%D0%B2%D1%8B" TargetMode="External"/><Relationship Id="rId5" Type="http://schemas.openxmlformats.org/officeDocument/2006/relationships/hyperlink" Target="https://ru.wikipedia.org/wiki/%D0%A0%D1%8F%D0%B6%D1%81%D0%BA" TargetMode="External"/><Relationship Id="rId4" Type="http://schemas.openxmlformats.org/officeDocument/2006/relationships/hyperlink" Target="https://ru.wikipedia.org/wiki/%D0%A0%D1%8B%D0%B1%D0%BD%D0%BE%D0%B5" TargetMode="External"/><Relationship Id="rId9" Type="http://schemas.openxmlformats.org/officeDocument/2006/relationships/hyperlink" Target="https://ru.wikipedia.org/wiki/%D0%A8%D0%B0%D1%86%D0%BA_(%D0%A0%D1%8F%D0%B7%D0%B0%D0%BD%D1%81%D0%BA%D0%B0%D1%8F_%D0%BE%D0%B1%D0%BB%D0%B0%D1%81%D1%82%D1%8C)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A0%D1%8F%D0%B7%D0%B0%D0%BD%D1%81%D0%BA%D0%B8%D0%B9_%D0%9D%D0%9F%D0%97" TargetMode="External"/><Relationship Id="rId3" Type="http://schemas.openxmlformats.org/officeDocument/2006/relationships/hyperlink" Target="https://ru.wikipedia.org/wiki/%D0%9C%D0%BE%D1%81%D0%BA%D0%BE%D0%B2%D1%81%D0%BA%D0%BE-%D0%A0%D1%8F%D0%B7%D0%B0%D0%BD%D1%81%D0%BA%D0%B8%D0%B9_%D1%80%D0%B5%D0%B3%D0%B8%D0%BE%D0%BD_%D0%9C%D0%BE%D1%81%D0%BA%D0%BE%D0%B2%D1%81%D0%BA%D0%BE%D0%B9_%D0%B6%D0%B5%D0%BB%D0%B5%D0%B7%D0%BD%D0%BE%D0%B9_%D0%B4%D0%BE%D1%80%D0%BE%D0%B3%D0%B8" TargetMode="External"/><Relationship Id="rId7" Type="http://schemas.openxmlformats.org/officeDocument/2006/relationships/hyperlink" Target="https://ru.wikipedia.org/wiki/%D0%9C%D0%BE%D1%81%D0%BA%D0%BE%D0%B2%D1%81%D0%BA%D0%B8%D0%B9_%D0%9D%D0%9F%D0%97" TargetMode="External"/><Relationship Id="rId2" Type="http://schemas.openxmlformats.org/officeDocument/2006/relationships/hyperlink" Target="https://ru.wikipedia.org/wiki/%D0%96%D0%B5%D0%BB%D0%B5%D0%B7%D0%BD%D0%BE%D0%B4%D0%BE%D1%80%D0%BE%D0%B6%D0%BD%D1%8B%D0%B9_%D1%82%D1%80%D0%B0%D0%BD%D1%81%D0%BF%D0%BE%D1%80%D1%82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%D0%A8%D1%82%D0%B0%D0%B1" TargetMode="External"/><Relationship Id="rId5" Type="http://schemas.openxmlformats.org/officeDocument/2006/relationships/hyperlink" Target="https://ru.wikipedia.org/wiki/%D0%93%D0%BE%D1%80%D1%8C%D0%BA%D0%BE%D0%B2%D1%81%D0%BA%D0%B0%D1%8F_%D0%B6%D0%B5%D0%BB%D0%B5%D0%B7%D0%BD%D0%B0%D1%8F_%D0%B4%D0%BE%D1%80%D0%BE%D0%B3%D0%B0" TargetMode="External"/><Relationship Id="rId4" Type="http://schemas.openxmlformats.org/officeDocument/2006/relationships/hyperlink" Target="https://ru.wikipedia.org/wiki/%D0%9C%D0%BE%D1%81%D0%BA%D0%BE%D0%B2%D1%81%D0%BA%D0%B0%D1%8F_%D0%B6%D0%B5%D0%BB%D0%B5%D0%B7%D0%BD%D0%B0%D1%8F_%D0%B4%D0%BE%D1%80%D0%BE%D0%B3%D0%B0" TargetMode="External"/><Relationship Id="rId9" Type="http://schemas.openxmlformats.org/officeDocument/2006/relationships/hyperlink" Target="https://ru.wikipedia.org/wiki/%D0%A2%D1%80%D0%B0%D0%BD%D1%81%D0%BD%D0%B5%D1%84%D1%82%D1%8C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yandex.ru/maps/geo/ryazanskaya_oblast/53000073/?ll=40.674247,54.350448&amp;z=8.4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2700469"/>
            <a:ext cx="9144000" cy="2387600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4800">
                <a:latin typeface="Times New Roman"/>
                <a:ea typeface="Calibri"/>
                <a:cs typeface="Times New Roman"/>
              </a:rPr>
              <a:t>ПАСПОРТ</a:t>
            </a:r>
            <a:r>
              <a:rPr lang="ru-RU" sz="4800">
                <a:latin typeface="Calibri"/>
                <a:ea typeface="Calibri"/>
                <a:cs typeface="Times New Roman"/>
              </a:rPr>
              <a:t/>
            </a:r>
            <a:br>
              <a:rPr lang="ru-RU" sz="4800">
                <a:latin typeface="Calibri"/>
                <a:ea typeface="Calibri"/>
                <a:cs typeface="Times New Roman"/>
              </a:rPr>
            </a:br>
            <a:r>
              <a:rPr lang="ru-RU" sz="4800">
                <a:latin typeface="Times New Roman"/>
                <a:ea typeface="Calibri"/>
                <a:cs typeface="Times New Roman"/>
              </a:rPr>
              <a:t>Региона Российской Федерации</a:t>
            </a:r>
            <a:br>
              <a:rPr lang="ru-RU" sz="4800">
                <a:latin typeface="Times New Roman"/>
                <a:ea typeface="Calibri"/>
                <a:cs typeface="Times New Roman"/>
              </a:rPr>
            </a:br>
            <a:r>
              <a:rPr lang="ru-RU" sz="4800">
                <a:latin typeface="Times New Roman"/>
                <a:ea typeface="Calibri"/>
                <a:cs typeface="Times New Roman"/>
              </a:rPr>
              <a:t>Рязанская область</a:t>
            </a:r>
            <a:r>
              <a:rPr lang="ru-RU" sz="4800">
                <a:latin typeface="Calibri"/>
                <a:ea typeface="Calibri"/>
                <a:cs typeface="Times New Roman"/>
              </a:rPr>
              <a:t/>
            </a:r>
            <a:br>
              <a:rPr lang="ru-RU" sz="4800">
                <a:latin typeface="Calibri"/>
                <a:ea typeface="Calibri"/>
                <a:cs typeface="Times New Roman"/>
              </a:rPr>
            </a:br>
            <a:endParaRPr lang="ru-RU" sz="4800" b="1"/>
          </a:p>
        </p:txBody>
      </p:sp>
      <p:sp>
        <p:nvSpPr>
          <p:cNvPr id="4" name="Заголовок 1"/>
          <p:cNvSpPr txBox="1"/>
          <p:nvPr/>
        </p:nvSpPr>
        <p:spPr bwMode="auto">
          <a:xfrm>
            <a:off x="9735124" y="5892799"/>
            <a:ext cx="1865745" cy="7400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>
              <a:lnSpc>
                <a:spcPct val="90000"/>
              </a:lnSpc>
              <a:spcBef>
                <a:spcPts val="0"/>
              </a:spcBef>
              <a:buNone/>
              <a:defRPr sz="6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  <a:defRPr/>
            </a:pPr>
            <a:endParaRPr lang="ru-RU" sz="2000" b="1"/>
          </a:p>
        </p:txBody>
      </p:sp>
      <p:pic>
        <p:nvPicPr>
          <p:cNvPr id="5" name="Рисунок 7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tretch/>
        </p:blipFill>
        <p:spPr bwMode="auto">
          <a:xfrm>
            <a:off x="9939328" y="5214150"/>
            <a:ext cx="1457335" cy="135729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192722"/>
            <a:ext cx="10515600" cy="488315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800">
                <a:latin typeface="Times New Roman"/>
                <a:cs typeface="Times New Roman"/>
              </a:rPr>
              <a:t>Транспортная инфраструктура региона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391885" y="947337"/>
            <a:ext cx="11426304" cy="5350237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lnSpc>
                <a:spcPct val="120000"/>
              </a:lnSpc>
              <a:buNone/>
              <a:defRPr/>
            </a:pPr>
            <a:r>
              <a:rPr lang="ru-RU" sz="2500">
                <a:solidFill>
                  <a:srgbClr val="000000"/>
                </a:solidFill>
                <a:latin typeface="Times New Roman"/>
                <a:cs typeface="Times New Roman"/>
              </a:rPr>
              <a:t>Столица области — </a:t>
            </a:r>
            <a:r>
              <a:rPr lang="ru-RU" sz="2500" u="sng">
                <a:solidFill>
                  <a:srgbClr val="000000"/>
                </a:solidFill>
                <a:latin typeface="Times New Roman"/>
                <a:cs typeface="Times New Roman"/>
                <a:hlinkClick r:id="rId2" tooltip="Рязань"/>
              </a:rPr>
              <a:t>Рязань</a:t>
            </a:r>
            <a:r>
              <a:rPr lang="ru-RU" sz="2500">
                <a:solidFill>
                  <a:srgbClr val="000000"/>
                </a:solidFill>
                <a:latin typeface="Times New Roman"/>
                <a:cs typeface="Times New Roman"/>
              </a:rPr>
              <a:t> находится на крупнейших автомобильных и железнодорожных магистралях </a:t>
            </a:r>
            <a:r>
              <a:rPr lang="ru-RU" sz="2500" u="sng">
                <a:solidFill>
                  <a:srgbClr val="000000"/>
                </a:solidFill>
                <a:latin typeface="Times New Roman"/>
                <a:cs typeface="Times New Roman"/>
                <a:hlinkClick r:id="rId3" tooltip="Европа"/>
              </a:rPr>
              <a:t>Европы</a:t>
            </a:r>
            <a:r>
              <a:rPr lang="ru-RU" sz="2500">
                <a:solidFill>
                  <a:srgbClr val="000000"/>
                </a:solidFill>
                <a:latin typeface="Times New Roman"/>
                <a:cs typeface="Times New Roman"/>
              </a:rPr>
              <a:t>. Транспортный комплекс связан в единую сеть, обслуживает нужды производства, перевозя материалы и готовую продукцию промышленности области, туристов и пассажиров. Крупными многофункциональными транспортными узлами являются </a:t>
            </a:r>
            <a:r>
              <a:rPr lang="ru-RU" sz="2500" u="sng">
                <a:solidFill>
                  <a:srgbClr val="000000"/>
                </a:solidFill>
                <a:latin typeface="Times New Roman"/>
                <a:cs typeface="Times New Roman"/>
                <a:hlinkClick r:id="rId2" tooltip="Рязань"/>
              </a:rPr>
              <a:t>Рязань</a:t>
            </a:r>
            <a:r>
              <a:rPr lang="ru-RU" sz="2500">
                <a:solidFill>
                  <a:srgbClr val="000000"/>
                </a:solidFill>
                <a:latin typeface="Times New Roman"/>
                <a:cs typeface="Times New Roman"/>
              </a:rPr>
              <a:t>, </a:t>
            </a:r>
            <a:r>
              <a:rPr lang="ru-RU" sz="2500" u="sng">
                <a:solidFill>
                  <a:srgbClr val="000000"/>
                </a:solidFill>
                <a:latin typeface="Times New Roman"/>
                <a:cs typeface="Times New Roman"/>
                <a:hlinkClick r:id="rId4" tooltip="Рыбное"/>
              </a:rPr>
              <a:t>Рыбное</a:t>
            </a:r>
            <a:r>
              <a:rPr lang="ru-RU" sz="2500">
                <a:solidFill>
                  <a:srgbClr val="000000"/>
                </a:solidFill>
                <a:latin typeface="Times New Roman"/>
                <a:cs typeface="Times New Roman"/>
              </a:rPr>
              <a:t>, </a:t>
            </a:r>
            <a:r>
              <a:rPr lang="ru-RU" sz="2500" u="sng">
                <a:solidFill>
                  <a:srgbClr val="000000"/>
                </a:solidFill>
                <a:latin typeface="Times New Roman"/>
                <a:cs typeface="Times New Roman"/>
                <a:hlinkClick r:id="rId5" tooltip="Ряжск"/>
              </a:rPr>
              <a:t>Ряжск</a:t>
            </a:r>
            <a:r>
              <a:rPr lang="ru-RU" sz="2500">
                <a:solidFill>
                  <a:srgbClr val="000000"/>
                </a:solidFill>
                <a:latin typeface="Times New Roman"/>
                <a:cs typeface="Times New Roman"/>
              </a:rPr>
              <a:t>, </a:t>
            </a:r>
            <a:r>
              <a:rPr lang="ru-RU" sz="2500" u="sng">
                <a:solidFill>
                  <a:srgbClr val="000000"/>
                </a:solidFill>
                <a:latin typeface="Times New Roman"/>
                <a:cs typeface="Times New Roman"/>
                <a:hlinkClick r:id="rId6" tooltip="Михайловы"/>
              </a:rPr>
              <a:t>Михайлов</a:t>
            </a:r>
            <a:r>
              <a:rPr lang="ru-RU" sz="2500">
                <a:solidFill>
                  <a:srgbClr val="000000"/>
                </a:solidFill>
                <a:latin typeface="Times New Roman"/>
                <a:cs typeface="Times New Roman"/>
              </a:rPr>
              <a:t>, </a:t>
            </a:r>
            <a:r>
              <a:rPr lang="ru-RU" sz="2500" u="sng">
                <a:solidFill>
                  <a:srgbClr val="000000"/>
                </a:solidFill>
                <a:latin typeface="Times New Roman"/>
                <a:cs typeface="Times New Roman"/>
                <a:hlinkClick r:id="rId7" tooltip="Сасово (Рязанская область)"/>
              </a:rPr>
              <a:t>Сасово</a:t>
            </a:r>
            <a:r>
              <a:rPr lang="ru-RU" sz="2500">
                <a:solidFill>
                  <a:srgbClr val="000000"/>
                </a:solidFill>
                <a:latin typeface="Times New Roman"/>
                <a:cs typeface="Times New Roman"/>
              </a:rPr>
              <a:t>, </a:t>
            </a:r>
            <a:r>
              <a:rPr lang="ru-RU" sz="2500" u="sng">
                <a:solidFill>
                  <a:srgbClr val="000000"/>
                </a:solidFill>
                <a:latin typeface="Times New Roman"/>
                <a:cs typeface="Times New Roman"/>
                <a:hlinkClick r:id="rId8" tooltip="Касимов"/>
              </a:rPr>
              <a:t>Касимов</a:t>
            </a:r>
            <a:r>
              <a:rPr lang="ru-RU" sz="2500">
                <a:solidFill>
                  <a:srgbClr val="000000"/>
                </a:solidFill>
                <a:latin typeface="Times New Roman"/>
                <a:cs typeface="Times New Roman"/>
              </a:rPr>
              <a:t>, </a:t>
            </a:r>
            <a:r>
              <a:rPr lang="ru-RU" sz="2500" u="sng">
                <a:solidFill>
                  <a:srgbClr val="000000"/>
                </a:solidFill>
                <a:latin typeface="Times New Roman"/>
                <a:cs typeface="Times New Roman"/>
                <a:hlinkClick r:id="rId9" tooltip="Шацк (Рязанская область)"/>
              </a:rPr>
              <a:t>Шацк</a:t>
            </a:r>
            <a:r>
              <a:rPr lang="ru-RU" sz="2500">
                <a:solidFill>
                  <a:srgbClr val="000000"/>
                </a:solidFill>
                <a:latin typeface="Times New Roman"/>
                <a:cs typeface="Times New Roman"/>
              </a:rPr>
              <a:t>. </a:t>
            </a:r>
            <a:endParaRPr/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ru-RU" sz="2500" b="1" i="0" u="sng">
                <a:solidFill>
                  <a:srgbClr val="000000"/>
                </a:solidFill>
                <a:latin typeface="Times New Roman"/>
                <a:cs typeface="Times New Roman"/>
              </a:rPr>
              <a:t>Показатели работы транспорта в регионе:</a:t>
            </a:r>
            <a:endParaRPr/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ru-RU" sz="2500" b="1">
                <a:solidFill>
                  <a:srgbClr val="000000"/>
                </a:solidFill>
                <a:latin typeface="Times New Roman"/>
                <a:cs typeface="Times New Roman"/>
              </a:rPr>
              <a:t>Автомобильный транспорт</a:t>
            </a:r>
            <a:r>
              <a:rPr lang="ru-RU" sz="2500">
                <a:solidFill>
                  <a:srgbClr val="000000"/>
                </a:solidFill>
                <a:latin typeface="Times New Roman"/>
                <a:cs typeface="Times New Roman"/>
              </a:rPr>
              <a:t>: </a:t>
            </a:r>
            <a:endParaRPr/>
          </a:p>
          <a:p>
            <a:pPr marL="0" indent="0" algn="just">
              <a:lnSpc>
                <a:spcPct val="120000"/>
              </a:lnSpc>
              <a:buNone/>
              <a:defRPr/>
            </a:pPr>
            <a:r>
              <a:rPr lang="ru-RU" sz="2500">
                <a:solidFill>
                  <a:srgbClr val="000000"/>
                </a:solidFill>
                <a:latin typeface="Times New Roman"/>
                <a:cs typeface="Times New Roman"/>
              </a:rPr>
              <a:t>Автомобильный транспорт является лидирующим видом во внутри и межобластных перевозках. Крупнейшие автоузлы области — Рыбное, Рязань, Михайлов, Скопин, Ряжск, Тума, Касимов и Сасово.</a:t>
            </a:r>
            <a:endParaRPr/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ru-RU" sz="2500" b="1">
                <a:solidFill>
                  <a:srgbClr val="000000"/>
                </a:solidFill>
                <a:latin typeface="Times New Roman"/>
                <a:cs typeface="Times New Roman"/>
              </a:rPr>
              <a:t>Водный транспорт</a:t>
            </a:r>
            <a:r>
              <a:rPr lang="ru-RU" sz="2500">
                <a:solidFill>
                  <a:srgbClr val="000000"/>
                </a:solidFill>
                <a:latin typeface="Times New Roman"/>
                <a:cs typeface="Times New Roman"/>
              </a:rPr>
              <a:t>:</a:t>
            </a:r>
            <a:endParaRPr/>
          </a:p>
          <a:p>
            <a:pPr marL="0" indent="0" algn="just">
              <a:buNone/>
              <a:defRPr/>
            </a:pPr>
            <a:r>
              <a:rPr lang="ru-RU" sz="2500">
                <a:solidFill>
                  <a:srgbClr val="000000"/>
                </a:solidFill>
                <a:latin typeface="Times New Roman"/>
                <a:cs typeface="Times New Roman"/>
              </a:rPr>
              <a:t>Водный транспорт с 90-х годов XX века используется в основном для грузовых перевозок средней дальности. Основные грузы — лес, уголь, торф, Строительные материалы, сельскохозяйственная продукция.</a:t>
            </a:r>
            <a:endParaRPr/>
          </a:p>
          <a:p>
            <a:pPr marL="0" indent="0" algn="just">
              <a:buNone/>
              <a:defRPr/>
            </a:pPr>
            <a:r>
              <a:rPr lang="ru-RU" sz="2500">
                <a:solidFill>
                  <a:srgbClr val="000000"/>
                </a:solidFill>
                <a:latin typeface="Times New Roman"/>
                <a:cs typeface="Times New Roman"/>
              </a:rPr>
              <a:t>Пассажирские перевозки осуществляются в основном в туристическом секторе. Однако весной, во время разлива окских пойм до некоторых населённых пунктов можно добраться только по воде, при помощи теплоходов или аквабусов.</a:t>
            </a:r>
            <a:endParaRPr/>
          </a:p>
          <a:p>
            <a:pPr marL="0" indent="0" algn="just">
              <a:lnSpc>
                <a:spcPct val="120000"/>
              </a:lnSpc>
              <a:buNone/>
              <a:defRPr/>
            </a:pPr>
            <a:endParaRPr lang="ru-RU" sz="250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391884" y="6436073"/>
            <a:ext cx="1021670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u="sng">
                <a:latin typeface="Times New Roman"/>
                <a:cs typeface="Times New Roman"/>
              </a:rPr>
              <a:t>Источник:</a:t>
            </a:r>
            <a:r>
              <a:rPr lang="en-US" sz="1200" u="sng">
                <a:latin typeface="Times New Roman"/>
                <a:cs typeface="Times New Roman"/>
              </a:rPr>
              <a:t> https://www.ryazangov.ru/governor/interview/rep020309/transport/?month=10&amp;year=2022</a:t>
            </a:r>
            <a:endParaRPr lang="ru-RU" sz="12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400" b="1">
                <a:latin typeface="Times New Roman"/>
                <a:cs typeface="Times New Roman"/>
              </a:rPr>
              <a:t>Железнодорожный транспорт:</a:t>
            </a:r>
            <a:endParaRPr lang="ru-RU" sz="240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838200" y="1132451"/>
            <a:ext cx="10515600" cy="4351338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buNone/>
              <a:defRPr/>
            </a:pPr>
            <a:r>
              <a:rPr lang="ru-RU" sz="1800">
                <a:latin typeface="Times New Roman"/>
                <a:cs typeface="Times New Roman"/>
              </a:rPr>
              <a:t>Перевозка грузов и пассажиров на дальние расстояния — ведущая роль </a:t>
            </a:r>
            <a:r>
              <a:rPr lang="ru-RU" sz="1800" u="sng">
                <a:latin typeface="Times New Roman"/>
                <a:cs typeface="Times New Roman"/>
                <a:hlinkClick r:id="rId2" tooltip="Железнодорожный транспорт"/>
              </a:rPr>
              <a:t>железнодорожного транспорта</a:t>
            </a:r>
            <a:r>
              <a:rPr lang="ru-RU" sz="1800">
                <a:latin typeface="Times New Roman"/>
                <a:cs typeface="Times New Roman"/>
              </a:rPr>
              <a:t>. Основная часть железных дорога области находится под управлением </a:t>
            </a:r>
            <a:r>
              <a:rPr lang="ru-RU" sz="1800" u="sng">
                <a:latin typeface="Times New Roman"/>
                <a:cs typeface="Times New Roman"/>
                <a:hlinkClick r:id="rId3" tooltip="Московско-Рязанский регион Московской железной дороги"/>
              </a:rPr>
              <a:t>Рязанского отделения</a:t>
            </a:r>
            <a:r>
              <a:rPr lang="ru-RU" sz="1800">
                <a:latin typeface="Times New Roman"/>
                <a:cs typeface="Times New Roman"/>
              </a:rPr>
              <a:t> </a:t>
            </a:r>
            <a:r>
              <a:rPr lang="ru-RU" sz="1800" u="sng">
                <a:latin typeface="Times New Roman"/>
                <a:cs typeface="Times New Roman"/>
                <a:hlinkClick r:id="rId4" tooltip="Московская железная дорога"/>
              </a:rPr>
              <a:t>Московской железной дороги</a:t>
            </a:r>
            <a:r>
              <a:rPr lang="ru-RU" sz="1800">
                <a:latin typeface="Times New Roman"/>
                <a:cs typeface="Times New Roman"/>
              </a:rPr>
              <a:t>. Линия рабочего посёлка Тума, оканчивающийся тупиком находится в управлении </a:t>
            </a:r>
            <a:r>
              <a:rPr lang="ru-RU" sz="1800" u="sng">
                <a:latin typeface="Times New Roman"/>
                <a:cs typeface="Times New Roman"/>
                <a:hlinkClick r:id="rId5" tooltip="Горьковская железная дорога"/>
              </a:rPr>
              <a:t>Горьковской железной дороги</a:t>
            </a:r>
            <a:r>
              <a:rPr lang="ru-RU" sz="1800">
                <a:latin typeface="Times New Roman"/>
                <a:cs typeface="Times New Roman"/>
              </a:rPr>
              <a:t>. Крупнейшие железнодорожные узлы — Рыбное, Рязань, Скопин, Ряжск, Сасово. </a:t>
            </a:r>
            <a:r>
              <a:rPr lang="ru-RU" sz="1800" u="sng">
                <a:latin typeface="Times New Roman"/>
                <a:cs typeface="Times New Roman"/>
                <a:hlinkClick r:id="rId6" tooltip="Штаб"/>
              </a:rPr>
              <a:t>Штаб-квартира</a:t>
            </a:r>
            <a:r>
              <a:rPr lang="ru-RU" sz="1800">
                <a:latin typeface="Times New Roman"/>
                <a:cs typeface="Times New Roman"/>
              </a:rPr>
              <a:t> Рязанского отделения находится в городе Рязани.</a:t>
            </a:r>
            <a:endParaRPr/>
          </a:p>
          <a:p>
            <a:pPr marL="0" indent="0" algn="l">
              <a:lnSpc>
                <a:spcPct val="120000"/>
              </a:lnSpc>
              <a:buNone/>
              <a:defRPr/>
            </a:pPr>
            <a:r>
              <a:rPr lang="ru-RU" sz="1600" b="1" i="0">
                <a:latin typeface="Times New Roman"/>
                <a:cs typeface="Times New Roman"/>
              </a:rPr>
              <a:t>Трубопроводный транспорт:</a:t>
            </a:r>
            <a:endParaRPr lang="ru-RU" sz="1600" b="1">
              <a:latin typeface="Times New Roman"/>
              <a:cs typeface="Times New Roman"/>
            </a:endParaRPr>
          </a:p>
          <a:p>
            <a:pPr marL="0" indent="0" algn="just">
              <a:buNone/>
              <a:defRPr/>
            </a:pPr>
            <a:r>
              <a:rPr lang="ru-RU" sz="1800">
                <a:latin typeface="Times New Roman"/>
                <a:cs typeface="Times New Roman"/>
              </a:rPr>
              <a:t>По территории области проходят нефтепроводы, питающие сибирской и волжской нефтью </a:t>
            </a:r>
            <a:r>
              <a:rPr lang="ru-RU" sz="1800" u="sng">
                <a:latin typeface="Times New Roman"/>
                <a:cs typeface="Times New Roman"/>
                <a:hlinkClick r:id="rId7" tooltip="Московский НПЗ"/>
              </a:rPr>
              <a:t>Московский</a:t>
            </a:r>
            <a:r>
              <a:rPr lang="ru-RU" sz="1800">
                <a:latin typeface="Times New Roman"/>
                <a:cs typeface="Times New Roman"/>
              </a:rPr>
              <a:t> и </a:t>
            </a:r>
            <a:r>
              <a:rPr lang="ru-RU" sz="1800" u="sng">
                <a:latin typeface="Times New Roman"/>
                <a:cs typeface="Times New Roman"/>
                <a:hlinkClick r:id="rId8" tooltip="Рязанский НПЗ"/>
              </a:rPr>
              <a:t>Рязанский</a:t>
            </a:r>
            <a:r>
              <a:rPr lang="ru-RU" sz="1800">
                <a:latin typeface="Times New Roman"/>
                <a:cs typeface="Times New Roman"/>
              </a:rPr>
              <a:t> нефтеперерабатывающие заводы. Нефтемагистраль берёт начало из города Альметьевска и идёт через Нижний Новгород и Рязань до Москвы. По Рязанской области магистраль проходит через Ермишь, Пителино, Шилово, посёлок Лесной, Истье подходит к Рязанскому нефтезаводу, и далее через Рыбное в Московскую область. Объём перекачки нефти превышает 20 млн тонн в год </a:t>
            </a:r>
            <a:r>
              <a:rPr lang="ru-RU" sz="1800" u="sng">
                <a:latin typeface="Times New Roman"/>
                <a:cs typeface="Times New Roman"/>
                <a:hlinkClick r:id="rId9" tooltip="Транснефть"/>
              </a:rPr>
              <a:t>ОАО АК «Транснефть»</a:t>
            </a:r>
            <a:r>
              <a:rPr lang="ru-RU" sz="1800">
                <a:latin typeface="Times New Roman"/>
                <a:cs typeface="Times New Roman"/>
              </a:rPr>
              <a:t>.</a:t>
            </a:r>
            <a:endParaRPr/>
          </a:p>
          <a:p>
            <a:pPr marL="0" indent="0" algn="just">
              <a:buNone/>
              <a:defRPr/>
            </a:pPr>
            <a:endParaRPr lang="ru-RU" sz="1600">
              <a:latin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391885" y="6436364"/>
            <a:ext cx="1020644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u="sng">
                <a:latin typeface="Times New Roman"/>
                <a:cs typeface="Times New Roman"/>
              </a:rPr>
              <a:t>Источник:</a:t>
            </a:r>
            <a:r>
              <a:rPr lang="en-US" sz="1200" u="sng">
                <a:latin typeface="Times New Roman"/>
                <a:cs typeface="Times New Roman"/>
              </a:rPr>
              <a:t> https://www.ryazangov.ru/governor/interview/rep020309/transport/?month=10&amp;year=2022</a:t>
            </a:r>
            <a:endParaRPr lang="ru-RU" sz="1200" u="sn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192722"/>
            <a:ext cx="10515600" cy="488315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800">
                <a:latin typeface="Times New Roman"/>
                <a:cs typeface="Times New Roman"/>
              </a:rPr>
              <a:t>Транспортная инфраструктура региона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391885" y="947337"/>
            <a:ext cx="11119758" cy="2822405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20000"/>
              </a:lnSpc>
              <a:buFontTx/>
              <a:buChar char="-"/>
              <a:defRPr/>
            </a:pPr>
            <a:r>
              <a:rPr lang="ru-RU" sz="1600">
                <a:solidFill>
                  <a:srgbClr val="000000"/>
                </a:solidFill>
                <a:latin typeface="Times New Roman"/>
                <a:cs typeface="Times New Roman"/>
              </a:rPr>
              <a:t>940, 7 км протяженность путей общего пользования; </a:t>
            </a:r>
            <a:endParaRPr/>
          </a:p>
          <a:p>
            <a:pPr>
              <a:lnSpc>
                <a:spcPct val="120000"/>
              </a:lnSpc>
              <a:buFontTx/>
              <a:buChar char="-"/>
              <a:defRPr/>
            </a:pPr>
            <a:r>
              <a:rPr lang="ru-RU" sz="1600">
                <a:solidFill>
                  <a:srgbClr val="000000"/>
                </a:solidFill>
                <a:latin typeface="Times New Roman"/>
                <a:cs typeface="Times New Roman"/>
              </a:rPr>
              <a:t>281 782 км протяженность путей необщего пользования, (см. Приложение 1)</a:t>
            </a:r>
            <a:endParaRPr/>
          </a:p>
          <a:p>
            <a:pPr>
              <a:lnSpc>
                <a:spcPct val="120000"/>
              </a:lnSpc>
              <a:buFontTx/>
              <a:buChar char="-"/>
              <a:defRPr/>
            </a:pPr>
            <a:r>
              <a:rPr lang="ru-RU" sz="1600">
                <a:solidFill>
                  <a:srgbClr val="000000"/>
                </a:solidFill>
                <a:latin typeface="Times New Roman"/>
                <a:cs typeface="Times New Roman"/>
              </a:rPr>
              <a:t>40 железнодорожных вокзалов;</a:t>
            </a:r>
            <a:endParaRPr/>
          </a:p>
          <a:p>
            <a:pPr algn="just">
              <a:lnSpc>
                <a:spcPct val="120000"/>
              </a:lnSpc>
              <a:buFontTx/>
              <a:buChar char="-"/>
              <a:defRPr/>
            </a:pPr>
            <a:r>
              <a:rPr lang="ru-RU" sz="1600">
                <a:solidFill>
                  <a:srgbClr val="000000"/>
                </a:solidFill>
                <a:latin typeface="Times New Roman"/>
                <a:cs typeface="Times New Roman"/>
              </a:rPr>
              <a:t>30 железнодорожных станций;</a:t>
            </a:r>
            <a:endParaRPr/>
          </a:p>
          <a:p>
            <a:pPr algn="just">
              <a:lnSpc>
                <a:spcPct val="120000"/>
              </a:lnSpc>
              <a:buFontTx/>
              <a:buChar char="-"/>
              <a:defRPr/>
            </a:pPr>
            <a:r>
              <a:rPr lang="ru-RU" sz="1600">
                <a:solidFill>
                  <a:srgbClr val="000000"/>
                </a:solidFill>
                <a:latin typeface="Times New Roman"/>
                <a:cs typeface="Times New Roman"/>
              </a:rPr>
              <a:t>30 автовокзалов, автостанций и кассовых пунктов;</a:t>
            </a:r>
            <a:endParaRPr/>
          </a:p>
          <a:p>
            <a:pPr algn="just">
              <a:lnSpc>
                <a:spcPct val="120000"/>
              </a:lnSpc>
              <a:buFontTx/>
              <a:buChar char="-"/>
              <a:defRPr/>
            </a:pPr>
            <a:r>
              <a:rPr lang="ru-RU" sz="1600">
                <a:solidFill>
                  <a:srgbClr val="000000"/>
                </a:solidFill>
                <a:latin typeface="Times New Roman"/>
                <a:cs typeface="Times New Roman"/>
              </a:rPr>
              <a:t>2 речных порта;</a:t>
            </a:r>
            <a:endParaRPr/>
          </a:p>
          <a:p>
            <a:pPr algn="just">
              <a:lnSpc>
                <a:spcPct val="120000"/>
              </a:lnSpc>
              <a:buFontTx/>
              <a:buChar char="-"/>
              <a:defRPr/>
            </a:pPr>
            <a:r>
              <a:rPr lang="ru-RU" sz="1600">
                <a:solidFill>
                  <a:srgbClr val="000000"/>
                </a:solidFill>
                <a:latin typeface="Times New Roman"/>
                <a:cs typeface="Times New Roman"/>
              </a:rPr>
              <a:t>0 пограничных переходов.</a:t>
            </a:r>
            <a:endParaRPr/>
          </a:p>
        </p:txBody>
      </p:sp>
      <p:sp>
        <p:nvSpPr>
          <p:cNvPr id="5" name="TextBox 4"/>
          <p:cNvSpPr txBox="1"/>
          <p:nvPr/>
        </p:nvSpPr>
        <p:spPr bwMode="auto">
          <a:xfrm>
            <a:off x="391885" y="6453617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u="sng">
                <a:latin typeface="Times New Roman"/>
                <a:cs typeface="Times New Roman"/>
              </a:rPr>
              <a:t>Источник:</a:t>
            </a:r>
            <a:r>
              <a:rPr lang="ru-RU" sz="1200">
                <a:latin typeface="Times New Roman"/>
                <a:cs typeface="Times New Roman"/>
              </a:rPr>
              <a:t> </a:t>
            </a:r>
            <a:r>
              <a:rPr lang="ru-RU" sz="1200">
                <a:solidFill>
                  <a:srgbClr val="000000"/>
                </a:solidFill>
                <a:latin typeface="Times New Roman"/>
                <a:cs typeface="Times New Roman"/>
              </a:rPr>
              <a:t>(по данным субъекта)</a:t>
            </a:r>
            <a:endParaRPr/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391885" y="4635408"/>
            <a:ext cx="11478061" cy="1530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algn="just">
              <a:lnSpc>
                <a:spcPct val="120000"/>
              </a:lnSpc>
              <a:spcBef>
                <a:spcPts val="1000"/>
              </a:spcBef>
              <a:buFontTx/>
              <a:buChar char="-"/>
              <a:defRPr/>
            </a:pPr>
            <a:r>
              <a:rPr lang="ru-RU" sz="1600">
                <a:solidFill>
                  <a:srgbClr val="000000"/>
                </a:solidFill>
                <a:latin typeface="Times New Roman"/>
                <a:cs typeface="Times New Roman"/>
              </a:rPr>
              <a:t>Крупнейшие железнодорожные станции: Рязань-2, Лесок, Рыбное, Стенькино 2, Ряжск-1</a:t>
            </a:r>
            <a:endParaRPr/>
          </a:p>
          <a:p>
            <a:pPr marL="228600" indent="-228600" algn="just">
              <a:lnSpc>
                <a:spcPct val="120000"/>
              </a:lnSpc>
              <a:spcBef>
                <a:spcPts val="1000"/>
              </a:spcBef>
              <a:buFontTx/>
              <a:buChar char="-"/>
              <a:defRPr/>
            </a:pPr>
            <a:r>
              <a:rPr lang="ru-RU" sz="1600">
                <a:solidFill>
                  <a:srgbClr val="000000"/>
                </a:solidFill>
                <a:latin typeface="Times New Roman"/>
                <a:cs typeface="Times New Roman"/>
              </a:rPr>
              <a:t>Крупнейшие локомотивные депо: Рязань, Рыбное-Сортировочное;</a:t>
            </a:r>
            <a:endParaRPr/>
          </a:p>
          <a:p>
            <a:pPr marL="228600" indent="-228600" algn="just">
              <a:lnSpc>
                <a:spcPct val="120000"/>
              </a:lnSpc>
              <a:spcBef>
                <a:spcPts val="1000"/>
              </a:spcBef>
              <a:buFontTx/>
              <a:buChar char="-"/>
              <a:defRPr/>
            </a:pPr>
            <a:r>
              <a:rPr lang="ru-RU" sz="1600">
                <a:solidFill>
                  <a:srgbClr val="000000"/>
                </a:solidFill>
                <a:latin typeface="Times New Roman"/>
                <a:cs typeface="Times New Roman"/>
              </a:rPr>
              <a:t>Крупнейшие вагонные депо: Рязань ВЧДЭ-26,Рыбное АО «ВРК-1», Сасово АО «ОМК Стальной путь», Павелец «Дальвагонремонт», СФАТ-Рязань ООО «НефтеТрансСервис»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112577"/>
            <a:ext cx="10515600" cy="723447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400">
                <a:latin typeface="Times New Roman"/>
                <a:cs typeface="Times New Roman"/>
              </a:rPr>
              <a:t>Отправление грузов по товарной номенклатуре </a:t>
            </a:r>
            <a:endParaRPr/>
          </a:p>
        </p:txBody>
      </p:sp>
      <p:graphicFrame>
        <p:nvGraphicFramePr>
          <p:cNvPr id="1929939148" name="Диаграмма 192993914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1150991"/>
              </p:ext>
            </p:extLst>
          </p:nvPr>
        </p:nvGraphicFramePr>
        <p:xfrm>
          <a:off x="531843" y="1061690"/>
          <a:ext cx="4926065" cy="49845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 bwMode="auto">
          <a:xfrm>
            <a:off x="427645" y="6435295"/>
            <a:ext cx="1028482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u="sng">
                <a:solidFill>
                  <a:prstClr val="black"/>
                </a:solidFill>
                <a:latin typeface="Times New Roman"/>
                <a:cs typeface="Times New Roman"/>
              </a:rPr>
              <a:t>Источник</a:t>
            </a:r>
            <a:r>
              <a:rPr lang="ru-RU" sz="1200">
                <a:solidFill>
                  <a:prstClr val="black"/>
                </a:solidFill>
                <a:latin typeface="Times New Roman"/>
                <a:cs typeface="Times New Roman"/>
              </a:rPr>
              <a:t>: </a:t>
            </a:r>
            <a:r>
              <a:rPr lang="ru-RU" sz="120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по представленным данным Московской железной дороги</a:t>
            </a:r>
            <a:r>
              <a:rPr lang="ru-RU" sz="1200">
                <a:solidFill>
                  <a:prstClr val="black"/>
                </a:solidFill>
                <a:latin typeface="Times New Roman"/>
                <a:cs typeface="Times New Roman"/>
              </a:rPr>
              <a:t> ОАО «РЖД»</a:t>
            </a:r>
            <a:endParaRPr/>
          </a:p>
        </p:txBody>
      </p:sp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5910326"/>
              </p:ext>
            </p:extLst>
          </p:nvPr>
        </p:nvGraphicFramePr>
        <p:xfrm>
          <a:off x="5401340" y="830424"/>
          <a:ext cx="6625818" cy="53258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112577"/>
            <a:ext cx="10515600" cy="723447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400">
                <a:latin typeface="Times New Roman"/>
                <a:cs typeface="Times New Roman"/>
              </a:rPr>
              <a:t>Отправленные пассажиры</a:t>
            </a:r>
            <a:endParaRPr/>
          </a:p>
        </p:txBody>
      </p:sp>
      <p:graphicFrame>
        <p:nvGraphicFramePr>
          <p:cNvPr id="285041277" name="Диаграмма 28504127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2964625"/>
              </p:ext>
            </p:extLst>
          </p:nvPr>
        </p:nvGraphicFramePr>
        <p:xfrm>
          <a:off x="838197" y="1061688"/>
          <a:ext cx="4491605" cy="47393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 bwMode="auto">
          <a:xfrm>
            <a:off x="416534" y="6482746"/>
            <a:ext cx="1028482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u="sng">
                <a:latin typeface="Times New Roman"/>
                <a:cs typeface="Times New Roman"/>
              </a:rPr>
              <a:t>Источник:</a:t>
            </a:r>
            <a:r>
              <a:rPr lang="ru-RU" sz="1200">
                <a:latin typeface="Times New Roman"/>
                <a:cs typeface="Times New Roman"/>
              </a:rPr>
              <a:t> </a:t>
            </a:r>
            <a:r>
              <a:rPr lang="ru-RU" sz="1200">
                <a:latin typeface="Times New Roman"/>
                <a:ea typeface="Calibri"/>
                <a:cs typeface="Times New Roman"/>
              </a:rPr>
              <a:t>по представленным данным Московской железной дороги</a:t>
            </a:r>
            <a:r>
              <a:rPr lang="ru-RU" sz="1200">
                <a:latin typeface="Times New Roman"/>
                <a:cs typeface="Times New Roman"/>
              </a:rPr>
              <a:t> ОАО «РЖД»</a:t>
            </a:r>
            <a:endParaRPr/>
          </a:p>
        </p:txBody>
      </p:sp>
      <p:graphicFrame>
        <p:nvGraphicFramePr>
          <p:cNvPr id="1276563714" name="Диаграмма 12765637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3995091"/>
              </p:ext>
            </p:extLst>
          </p:nvPr>
        </p:nvGraphicFramePr>
        <p:xfrm>
          <a:off x="6096000" y="1128363"/>
          <a:ext cx="4585073" cy="47393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173538"/>
            <a:ext cx="10515600" cy="601526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2800">
                <a:latin typeface="Times New Roman"/>
                <a:cs typeface="Times New Roman"/>
              </a:rPr>
              <a:t>Показатели по железнодорожному транспорту  </a:t>
            </a:r>
            <a:br>
              <a:rPr lang="ru-RU" sz="2800">
                <a:latin typeface="Times New Roman"/>
                <a:cs typeface="Times New Roman"/>
              </a:rPr>
            </a:br>
            <a:r>
              <a:rPr lang="ru-RU" sz="2800">
                <a:latin typeface="Times New Roman"/>
                <a:cs typeface="Times New Roman"/>
              </a:rPr>
              <a:t>(в сфере транспортной безопасности)</a:t>
            </a:r>
            <a:endParaRPr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254000" y="889921"/>
          <a:ext cx="11684000" cy="39897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52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956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153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176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499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П.н.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Наименование показателя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Значение показателя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Примечание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2263"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1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Общее количество объектов транспортной инфраструктуры железнодорожного транспорта, подлежащих защите в соответствии с законодательством о транспортной безопасности, ед.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57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ru-RU" sz="160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546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2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Количество объектов железнодорожного транспорта общего пользования, охраняемых подразделениями ФГП ВО ЖДТ России.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8</a:t>
                      </a:r>
                      <a:endParaRPr/>
                    </a:p>
                    <a:p>
                      <a:pPr>
                        <a:defRPr/>
                      </a:pPr>
                      <a:endParaRPr lang="ru-RU" sz="160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ru-RU" sz="160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7427"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3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Общее количество внеуличного транспорта (в части метрополитена), подлежащих защите в соответствии с законодательством о транспортной безопасности.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0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ru-RU" sz="160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20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4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Количество пожарных поездов.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4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ru-RU" sz="160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 bwMode="auto">
          <a:xfrm>
            <a:off x="447176" y="6487498"/>
            <a:ext cx="113566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u="sng">
                <a:latin typeface="Times New Roman"/>
                <a:cs typeface="Times New Roman"/>
              </a:rPr>
              <a:t>Источник:</a:t>
            </a:r>
            <a:r>
              <a:rPr lang="ru-RU" sz="1200">
                <a:latin typeface="Times New Roman"/>
                <a:cs typeface="Times New Roman"/>
              </a:rPr>
              <a:t> по данным субъекта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24871" y="160605"/>
            <a:ext cx="11342255" cy="566692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500">
                <a:latin typeface="Times New Roman"/>
                <a:cs typeface="Times New Roman"/>
              </a:rPr>
              <a:t>Реализация промышленных и инвестиционных проектов до 2035 года </a:t>
            </a:r>
            <a:br>
              <a:rPr lang="ru-RU" sz="2500">
                <a:latin typeface="Times New Roman"/>
                <a:cs typeface="Times New Roman"/>
              </a:rPr>
            </a:br>
            <a:r>
              <a:rPr lang="ru-RU" sz="2500">
                <a:latin typeface="Times New Roman"/>
                <a:cs typeface="Times New Roman"/>
              </a:rPr>
              <a:t>(с возможным использованием железнодорожного транспорта)</a:t>
            </a:r>
            <a:endParaRPr/>
          </a:p>
        </p:txBody>
      </p:sp>
      <p:sp>
        <p:nvSpPr>
          <p:cNvPr id="13" name="TextBox 12"/>
          <p:cNvSpPr txBox="1"/>
          <p:nvPr/>
        </p:nvSpPr>
        <p:spPr bwMode="auto">
          <a:xfrm>
            <a:off x="434964" y="6489543"/>
            <a:ext cx="82949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u="sng">
                <a:latin typeface="Times New Roman"/>
                <a:cs typeface="Times New Roman"/>
              </a:rPr>
              <a:t>Источник</a:t>
            </a:r>
            <a:r>
              <a:rPr lang="ru-RU" sz="1200">
                <a:latin typeface="Times New Roman"/>
                <a:cs typeface="Times New Roman"/>
              </a:rPr>
              <a:t>: письмо Минтранса и автомобильных дорог Рязанской области от 21.02.23 № ВЕ/6-891</a:t>
            </a:r>
            <a:endParaRPr lang="ru-RU" sz="1200"/>
          </a:p>
        </p:txBody>
      </p:sp>
      <p:graphicFrame>
        <p:nvGraphicFramePr>
          <p:cNvPr id="3" name="Таблица 3"/>
          <p:cNvGraphicFramePr>
            <a:graphicFrameLocks noGrp="1"/>
          </p:cNvGraphicFramePr>
          <p:nvPr/>
        </p:nvGraphicFramePr>
        <p:xfrm>
          <a:off x="336431" y="1056442"/>
          <a:ext cx="11507637" cy="44748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058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202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815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371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Проект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Инициатор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Сумма инвестиций (млн. рублей)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Техническое перевооружение действующего производства гибкой черепицы и ПВХ изделий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ООО «Завод Шинглас»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180340" algn="ctr" defTabSz="914400">
                        <a:lnSpc>
                          <a:spcPct val="15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21247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3161">
                <a:tc>
                  <a:txBody>
                    <a:bodyPr/>
                    <a:lstStyle/>
                    <a:p>
                      <a:pPr marL="0" algn="ctr" defTabSz="914400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Запуск завода по производству нетканого стеклохолста по мокрой (бумажной) технологии </a:t>
                      </a:r>
                      <a:endParaRPr/>
                    </a:p>
                  </a:txBody>
                  <a:tcPr marL="32366" marR="32366" marT="0" marB="0" anchor="ctr"/>
                </a:tc>
                <a:tc>
                  <a:txBody>
                    <a:bodyPr/>
                    <a:lstStyle/>
                    <a:p>
                      <a:pPr marL="0" algn="ctr" defTabSz="914400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ООО «Никогласс Рязань»</a:t>
                      </a:r>
                      <a:endParaRPr/>
                    </a:p>
                  </a:txBody>
                  <a:tcPr marL="32366" marR="32366" marT="0" marB="0" anchor="ctr"/>
                </a:tc>
                <a:tc>
                  <a:txBody>
                    <a:bodyPr/>
                    <a:lstStyle/>
                    <a:p>
                      <a:pPr marL="0" marR="180340" algn="ctr" defTabSz="914400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17671</a:t>
                      </a:r>
                      <a:endParaRPr/>
                    </a:p>
                  </a:txBody>
                  <a:tcPr marL="32366" marR="32366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3161">
                <a:tc>
                  <a:txBody>
                    <a:bodyPr/>
                    <a:lstStyle/>
                    <a:p>
                      <a:pPr marL="0" algn="ctr" defTabSz="914400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Создание предприятия по производству полиэфирного волокна и нити</a:t>
                      </a:r>
                      <a:endParaRPr/>
                    </a:p>
                  </a:txBody>
                  <a:tcPr marL="32366" marR="32366" marT="0" marB="0" anchor="ctr"/>
                </a:tc>
                <a:tc>
                  <a:txBody>
                    <a:bodyPr/>
                    <a:lstStyle/>
                    <a:p>
                      <a:pPr marL="0" algn="ctr" defTabSz="914400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ООО «Вира Девелопмент Групп»</a:t>
                      </a:r>
                      <a:endParaRPr/>
                    </a:p>
                  </a:txBody>
                  <a:tcPr marL="32366" marR="32366" marT="0" marB="0" anchor="ctr"/>
                </a:tc>
                <a:tc>
                  <a:txBody>
                    <a:bodyPr/>
                    <a:lstStyle/>
                    <a:p>
                      <a:pPr marL="0" marR="180340" algn="ctr" defTabSz="914400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19900</a:t>
                      </a:r>
                      <a:endParaRPr/>
                    </a:p>
                  </a:txBody>
                  <a:tcPr marL="32366" marR="32366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3161">
                <a:tc>
                  <a:txBody>
                    <a:bodyPr/>
                    <a:lstStyle/>
                    <a:p>
                      <a:pPr marL="0" algn="ctr" defTabSz="914400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Создание промышленного производства полного цикла биофармацевтических препаратов, субстанций и препаратов плазмы крови человека</a:t>
                      </a:r>
                      <a:endParaRPr/>
                    </a:p>
                  </a:txBody>
                  <a:tcPr marL="32366" marR="32366" marT="0" marB="0" anchor="ctr"/>
                </a:tc>
                <a:tc>
                  <a:txBody>
                    <a:bodyPr/>
                    <a:lstStyle/>
                    <a:p>
                      <a:pPr marL="0" algn="ctr" defTabSz="914400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ООО «Октафарма-Фармимэкс»</a:t>
                      </a:r>
                      <a:endParaRPr/>
                    </a:p>
                  </a:txBody>
                  <a:tcPr marL="32366" marR="32366" marT="0" marB="0" anchor="ctr"/>
                </a:tc>
                <a:tc>
                  <a:txBody>
                    <a:bodyPr/>
                    <a:lstStyle/>
                    <a:p>
                      <a:pPr marL="0" marR="180340" algn="ctr" defTabSz="914400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5302</a:t>
                      </a:r>
                      <a:endParaRPr/>
                    </a:p>
                  </a:txBody>
                  <a:tcPr marL="32366" marR="32366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3161">
                <a:tc>
                  <a:txBody>
                    <a:bodyPr/>
                    <a:lstStyle/>
                    <a:p>
                      <a:pPr marL="0" algn="ctr" defTabSz="914400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Строительство и эксплуатация производственно-сервисного центра подъемно-транспортной и автомобильной техники, включающего в себя создание производственно-сборочного цеха со складским комплексом бытового и промышленного электрического, пневматического инструмента, садовой техники</a:t>
                      </a:r>
                      <a:endParaRPr/>
                    </a:p>
                  </a:txBody>
                  <a:tcPr marL="32366" marR="32366" marT="0" marB="0" anchor="ctr"/>
                </a:tc>
                <a:tc>
                  <a:txBody>
                    <a:bodyPr/>
                    <a:lstStyle/>
                    <a:p>
                      <a:pPr marL="0" algn="ctr" defTabSz="914400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ООО «Эйч Би Пром»</a:t>
                      </a:r>
                      <a:endParaRPr/>
                    </a:p>
                  </a:txBody>
                  <a:tcPr marL="32366" marR="32366" marT="0" marB="0" anchor="ctr"/>
                </a:tc>
                <a:tc>
                  <a:txBody>
                    <a:bodyPr/>
                    <a:lstStyle/>
                    <a:p>
                      <a:pPr marL="0" marR="180340" algn="ctr" defTabSz="914400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5000</a:t>
                      </a:r>
                      <a:endParaRPr/>
                    </a:p>
                  </a:txBody>
                  <a:tcPr marL="32366" marR="32366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24871" y="160605"/>
            <a:ext cx="11342255" cy="566692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800">
                <a:latin typeface="Times New Roman"/>
                <a:cs typeface="Times New Roman"/>
              </a:rPr>
              <a:t>Реализация промышленных и инвестиционных проектов до 2035 года </a:t>
            </a:r>
            <a:br>
              <a:rPr lang="ru-RU" sz="2800">
                <a:latin typeface="Times New Roman"/>
                <a:cs typeface="Times New Roman"/>
              </a:rPr>
            </a:br>
            <a:r>
              <a:rPr lang="ru-RU" sz="2800">
                <a:latin typeface="Times New Roman"/>
                <a:cs typeface="Times New Roman"/>
              </a:rPr>
              <a:t>(с возможным использованием железнодорожного транспорта)</a:t>
            </a:r>
            <a:endParaRPr/>
          </a:p>
        </p:txBody>
      </p:sp>
      <p:sp>
        <p:nvSpPr>
          <p:cNvPr id="13" name="TextBox 12"/>
          <p:cNvSpPr txBox="1"/>
          <p:nvPr/>
        </p:nvSpPr>
        <p:spPr bwMode="auto">
          <a:xfrm>
            <a:off x="469468" y="6498644"/>
            <a:ext cx="81914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u="sng">
                <a:latin typeface="Times New Roman"/>
                <a:cs typeface="Times New Roman"/>
              </a:rPr>
              <a:t>Источник</a:t>
            </a:r>
            <a:r>
              <a:rPr lang="ru-RU" sz="1200">
                <a:latin typeface="Times New Roman"/>
                <a:cs typeface="Times New Roman"/>
              </a:rPr>
              <a:t>: письмо Минтранса и автомобильных дорог Рязанской области от 21.02.23 № ВЕ/6-891</a:t>
            </a:r>
            <a:endParaRPr lang="ru-RU" sz="1200"/>
          </a:p>
        </p:txBody>
      </p:sp>
      <p:graphicFrame>
        <p:nvGraphicFramePr>
          <p:cNvPr id="3" name="Таблица 3"/>
          <p:cNvGraphicFramePr>
            <a:graphicFrameLocks noGrp="1"/>
          </p:cNvGraphicFramePr>
          <p:nvPr/>
        </p:nvGraphicFramePr>
        <p:xfrm>
          <a:off x="396816" y="1056442"/>
          <a:ext cx="11404120" cy="28520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25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10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578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371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Проект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Инициатор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Сумма инвестиций (млн. рублей)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3161">
                <a:tc>
                  <a:txBody>
                    <a:bodyPr/>
                    <a:lstStyle/>
                    <a:p>
                      <a:pPr marL="0" algn="ctr" defTabSz="914400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Создание производства лекарственных препаратов и средств диагностики в целях выявления и лечения онкологических заболеваний</a:t>
                      </a:r>
                      <a:endParaRPr/>
                    </a:p>
                  </a:txBody>
                  <a:tcPr marL="32366" marR="32366" marT="0" marB="0" anchor="ctr"/>
                </a:tc>
                <a:tc>
                  <a:txBody>
                    <a:bodyPr/>
                    <a:lstStyle/>
                    <a:p>
                      <a:pPr marL="0" algn="ctr" defTabSz="914400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ООО «Скопинфарм»</a:t>
                      </a:r>
                      <a:endParaRPr/>
                    </a:p>
                  </a:txBody>
                  <a:tcPr marL="32366" marR="32366" marT="0" marB="0" anchor="ctr"/>
                </a:tc>
                <a:tc>
                  <a:txBody>
                    <a:bodyPr/>
                    <a:lstStyle/>
                    <a:p>
                      <a:pPr marL="0" marR="180340" algn="ctr" defTabSz="914400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3600</a:t>
                      </a:r>
                      <a:endParaRPr/>
                    </a:p>
                  </a:txBody>
                  <a:tcPr marL="32366" marR="32366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3161">
                <a:tc>
                  <a:txBody>
                    <a:bodyPr/>
                    <a:lstStyle/>
                    <a:p>
                      <a:pPr marL="0" algn="ctr" defTabSz="914400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Кулинарное производство, производство хлебобулочных изделий в готовом виде</a:t>
                      </a:r>
                      <a:endParaRPr/>
                    </a:p>
                  </a:txBody>
                  <a:tcPr marL="32366" marR="32366" marT="0" marB="0" anchor="ctr"/>
                </a:tc>
                <a:tc>
                  <a:txBody>
                    <a:bodyPr/>
                    <a:lstStyle/>
                    <a:p>
                      <a:pPr marL="0" algn="ctr" defTabSz="914400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ООО «Лина»</a:t>
                      </a:r>
                      <a:endParaRPr/>
                    </a:p>
                  </a:txBody>
                  <a:tcPr marL="32366" marR="32366" marT="0" marB="0" anchor="ctr"/>
                </a:tc>
                <a:tc>
                  <a:txBody>
                    <a:bodyPr/>
                    <a:lstStyle/>
                    <a:p>
                      <a:pPr marL="0" marR="180340" algn="ctr" defTabSz="914400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2000</a:t>
                      </a:r>
                      <a:endParaRPr/>
                    </a:p>
                  </a:txBody>
                  <a:tcPr marL="32366" marR="32366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3161">
                <a:tc>
                  <a:txBody>
                    <a:bodyPr/>
                    <a:lstStyle/>
                    <a:p>
                      <a:pPr marL="0" algn="ctr" defTabSz="914400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Строительство предприятия по производству аэрозольной продукции, а также карманных и бытовых зажигалок </a:t>
                      </a:r>
                      <a:endParaRPr/>
                    </a:p>
                  </a:txBody>
                  <a:tcPr marL="32366" marR="32366" marT="0" marB="0" anchor="ctr"/>
                </a:tc>
                <a:tc>
                  <a:txBody>
                    <a:bodyPr/>
                    <a:lstStyle/>
                    <a:p>
                      <a:pPr marL="0" algn="ctr" defTabSz="914400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ООО «Ника»</a:t>
                      </a:r>
                      <a:endParaRPr/>
                    </a:p>
                  </a:txBody>
                  <a:tcPr marL="32366" marR="32366" marT="0" marB="0" anchor="ctr"/>
                </a:tc>
                <a:tc>
                  <a:txBody>
                    <a:bodyPr/>
                    <a:lstStyle/>
                    <a:p>
                      <a:pPr marL="0" marR="180340" algn="ctr" defTabSz="914400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1920</a:t>
                      </a:r>
                      <a:endParaRPr/>
                    </a:p>
                  </a:txBody>
                  <a:tcPr marL="32366" marR="32366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3161">
                <a:tc>
                  <a:txBody>
                    <a:bodyPr/>
                    <a:lstStyle/>
                    <a:p>
                      <a:pPr marL="0" algn="ctr" defTabSz="914400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Создание производственного корпуса по выпуску</a:t>
                      </a:r>
                      <a:endParaRPr/>
                    </a:p>
                    <a:p>
                      <a:pPr marL="0" algn="ctr" defTabSz="914400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металлоконструкций расширенного ассортимента</a:t>
                      </a:r>
                      <a:endParaRPr/>
                    </a:p>
                  </a:txBody>
                  <a:tcPr marL="32366" marR="32366" marT="0" marB="0" anchor="ctr"/>
                </a:tc>
                <a:tc>
                  <a:txBody>
                    <a:bodyPr/>
                    <a:lstStyle/>
                    <a:p>
                      <a:pPr marL="0" algn="ctr" defTabSz="914400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ООО «СтальСтройТехнологии»</a:t>
                      </a:r>
                      <a:endParaRPr/>
                    </a:p>
                  </a:txBody>
                  <a:tcPr marL="32366" marR="32366" marT="0" marB="0" anchor="ctr"/>
                </a:tc>
                <a:tc>
                  <a:txBody>
                    <a:bodyPr/>
                    <a:lstStyle/>
                    <a:p>
                      <a:pPr marL="0" marR="180340" algn="ctr" defTabSz="914400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1300</a:t>
                      </a:r>
                      <a:endParaRPr/>
                    </a:p>
                  </a:txBody>
                  <a:tcPr marL="32366" marR="32366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24871" y="160605"/>
            <a:ext cx="11342255" cy="566692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800">
                <a:latin typeface="Times New Roman"/>
                <a:cs typeface="Times New Roman"/>
              </a:rPr>
              <a:t>Реализация промышленных и инвестиционных проектов до 2035 года </a:t>
            </a:r>
            <a:br>
              <a:rPr lang="ru-RU" sz="2800">
                <a:latin typeface="Times New Roman"/>
                <a:cs typeface="Times New Roman"/>
              </a:rPr>
            </a:br>
            <a:r>
              <a:rPr lang="ru-RU" sz="2800">
                <a:latin typeface="Times New Roman"/>
                <a:cs typeface="Times New Roman"/>
              </a:rPr>
              <a:t>(с возможным использованием железнодорожного транспорта)</a:t>
            </a:r>
            <a:endParaRPr/>
          </a:p>
        </p:txBody>
      </p:sp>
      <p:sp>
        <p:nvSpPr>
          <p:cNvPr id="13" name="TextBox 12"/>
          <p:cNvSpPr txBox="1"/>
          <p:nvPr/>
        </p:nvSpPr>
        <p:spPr bwMode="auto">
          <a:xfrm>
            <a:off x="452216" y="6507272"/>
            <a:ext cx="95199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u="sng">
                <a:latin typeface="Times New Roman"/>
                <a:cs typeface="Times New Roman"/>
              </a:rPr>
              <a:t>Источник</a:t>
            </a:r>
            <a:r>
              <a:rPr lang="ru-RU" sz="1200">
                <a:latin typeface="Times New Roman"/>
                <a:cs typeface="Times New Roman"/>
              </a:rPr>
              <a:t>: письмо Минтранса и автомобильных дорог Рязанской области от 21.02.23 № ВЕ/6-891</a:t>
            </a:r>
            <a:endParaRPr lang="ru-RU" sz="1200"/>
          </a:p>
        </p:txBody>
      </p:sp>
      <p:graphicFrame>
        <p:nvGraphicFramePr>
          <p:cNvPr id="3" name="Таблица 3"/>
          <p:cNvGraphicFramePr>
            <a:graphicFrameLocks noGrp="1"/>
          </p:cNvGraphicFramePr>
          <p:nvPr/>
        </p:nvGraphicFramePr>
        <p:xfrm>
          <a:off x="336431" y="1056442"/>
          <a:ext cx="11473131" cy="25574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741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694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371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Проект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Инициатор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Сумма инвестиций (млн. рублей)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908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Строительство завода по производству инженерных и строительных систем </a:t>
                      </a:r>
                      <a:endParaRPr/>
                    </a:p>
                  </a:txBody>
                  <a:tcPr marL="32366" marR="323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ООО «ФахманнРуссланд»</a:t>
                      </a:r>
                      <a:endParaRPr/>
                    </a:p>
                  </a:txBody>
                  <a:tcPr marL="32366" marR="32366" marT="0" marB="0" anchor="ctr"/>
                </a:tc>
                <a:tc>
                  <a:txBody>
                    <a:bodyPr/>
                    <a:lstStyle/>
                    <a:p>
                      <a:pPr marR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1000</a:t>
                      </a:r>
                      <a:endParaRPr/>
                    </a:p>
                  </a:txBody>
                  <a:tcPr marL="32366" marR="32366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316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Создание производственных мощностей и вспомогательной инфраструктуры для организации и локализации производства электронной продукции и потребительской электроники, ее комплектующих компонентов, корпусных изделий</a:t>
                      </a:r>
                      <a:endParaRPr/>
                    </a:p>
                  </a:txBody>
                  <a:tcPr marL="32366" marR="323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ООО «Центр открытых разработок»</a:t>
                      </a:r>
                      <a:endParaRPr/>
                    </a:p>
                  </a:txBody>
                  <a:tcPr marL="32366" marR="32366" marT="0" marB="0" anchor="ctr"/>
                </a:tc>
                <a:tc>
                  <a:txBody>
                    <a:bodyPr/>
                    <a:lstStyle/>
                    <a:p>
                      <a:pPr marR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1000</a:t>
                      </a:r>
                      <a:endParaRPr/>
                    </a:p>
                  </a:txBody>
                  <a:tcPr marL="32366" marR="32366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24871" y="160605"/>
            <a:ext cx="11342255" cy="566692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800">
                <a:latin typeface="Times New Roman"/>
                <a:cs typeface="Times New Roman"/>
              </a:rPr>
              <a:t>Реализация промышленных и инвестиционных проектов до 2035 года </a:t>
            </a:r>
            <a:br>
              <a:rPr lang="ru-RU" sz="2800">
                <a:latin typeface="Times New Roman"/>
                <a:cs typeface="Times New Roman"/>
              </a:rPr>
            </a:br>
            <a:r>
              <a:rPr lang="ru-RU" sz="2800">
                <a:latin typeface="Times New Roman"/>
                <a:cs typeface="Times New Roman"/>
              </a:rPr>
              <a:t>(в сфере железнодорожного транспорта)</a:t>
            </a:r>
            <a:endParaRPr/>
          </a:p>
        </p:txBody>
      </p:sp>
      <p:sp>
        <p:nvSpPr>
          <p:cNvPr id="13" name="TextBox 12"/>
          <p:cNvSpPr txBox="1"/>
          <p:nvPr/>
        </p:nvSpPr>
        <p:spPr bwMode="auto">
          <a:xfrm>
            <a:off x="417710" y="6492855"/>
            <a:ext cx="95199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u="sng">
                <a:latin typeface="Times New Roman"/>
                <a:cs typeface="Times New Roman"/>
              </a:rPr>
              <a:t>Источник</a:t>
            </a:r>
            <a:r>
              <a:rPr lang="ru-RU" sz="1200">
                <a:latin typeface="Times New Roman"/>
                <a:cs typeface="Times New Roman"/>
              </a:rPr>
              <a:t>: письмо Минтранса и автомобильных дорог Рязанской области от 30.03.2023 № ВЕ/6-1513</a:t>
            </a:r>
            <a:endParaRPr lang="ru-RU" sz="1200"/>
          </a:p>
        </p:txBody>
      </p:sp>
      <p:graphicFrame>
        <p:nvGraphicFramePr>
          <p:cNvPr id="3" name="Таблица 3"/>
          <p:cNvGraphicFramePr>
            <a:graphicFrameLocks noGrp="1"/>
          </p:cNvGraphicFramePr>
          <p:nvPr/>
        </p:nvGraphicFramePr>
        <p:xfrm>
          <a:off x="353683" y="1056442"/>
          <a:ext cx="11438625" cy="23301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69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97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95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371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Проект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Инициатор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Сумма инвестиций (млн. рублей)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90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Строительство железнодорожного пути необщего пользования для элеватора в Ряжском районе Рязанской области  с зернохранилищем емкостью 150000 тонн</a:t>
                      </a:r>
                      <a:endParaRPr/>
                    </a:p>
                  </a:txBody>
                  <a:tcPr marL="32366" marR="323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ООО «АПК Рязань»</a:t>
                      </a:r>
                      <a:endParaRPr/>
                    </a:p>
                  </a:txBody>
                  <a:tcPr marL="32366" marR="32366" marT="0" marB="0" anchor="ctr"/>
                </a:tc>
                <a:tc>
                  <a:txBody>
                    <a:bodyPr/>
                    <a:lstStyle/>
                    <a:p>
                      <a:pPr marR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210</a:t>
                      </a:r>
                      <a:endParaRPr/>
                    </a:p>
                  </a:txBody>
                  <a:tcPr marL="32366" marR="32366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30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Строительство и эксплуатация промышленного корпуса для производства электронных устройств</a:t>
                      </a:r>
                      <a:endParaRPr/>
                    </a:p>
                  </a:txBody>
                  <a:tcPr marL="32366" marR="323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ООО НПП «Тепловодохран»</a:t>
                      </a:r>
                      <a:endParaRPr/>
                    </a:p>
                  </a:txBody>
                  <a:tcPr marL="32366" marR="32366" marT="0" marB="0" anchor="ctr"/>
                </a:tc>
                <a:tc>
                  <a:txBody>
                    <a:bodyPr/>
                    <a:lstStyle/>
                    <a:p>
                      <a:pPr marR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1199</a:t>
                      </a:r>
                      <a:endParaRPr/>
                    </a:p>
                  </a:txBody>
                  <a:tcPr marL="32366" marR="32366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30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Строительство завода по производству извести</a:t>
                      </a:r>
                      <a:endParaRPr/>
                    </a:p>
                  </a:txBody>
                  <a:tcPr marL="32366" marR="323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ООО «Эко-Золопродукт Инвест»</a:t>
                      </a:r>
                      <a:endParaRPr/>
                    </a:p>
                  </a:txBody>
                  <a:tcPr marL="32366" marR="32366" marT="0" marB="0" anchor="ctr"/>
                </a:tc>
                <a:tc>
                  <a:txBody>
                    <a:bodyPr/>
                    <a:lstStyle/>
                    <a:p>
                      <a:pPr marR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5500</a:t>
                      </a:r>
                      <a:endParaRPr/>
                    </a:p>
                  </a:txBody>
                  <a:tcPr marL="32366" marR="32366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3216896" y="477100"/>
            <a:ext cx="5758207" cy="40787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3600">
                <a:latin typeface="Times New Roman"/>
                <a:ea typeface="Calibri"/>
                <a:cs typeface="Times New Roman"/>
              </a:rPr>
              <a:t>Географическая карта региона</a:t>
            </a:r>
            <a:r>
              <a:rPr lang="ru-RU" sz="1800">
                <a:latin typeface="Calibri"/>
                <a:ea typeface="Calibri"/>
                <a:cs typeface="Times New Roman"/>
              </a:rPr>
              <a:t/>
            </a:r>
            <a:br>
              <a:rPr lang="ru-RU" sz="1800">
                <a:latin typeface="Calibri"/>
                <a:ea typeface="Calibri"/>
                <a:cs typeface="Times New Roman"/>
              </a:rPr>
            </a:br>
            <a:endParaRPr lang="ru-RU"/>
          </a:p>
        </p:txBody>
      </p:sp>
      <p:sp>
        <p:nvSpPr>
          <p:cNvPr id="6" name="TextBox 5"/>
          <p:cNvSpPr txBox="1"/>
          <p:nvPr/>
        </p:nvSpPr>
        <p:spPr bwMode="auto">
          <a:xfrm>
            <a:off x="417302" y="6489364"/>
            <a:ext cx="9865821" cy="276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1200" u="sng">
                <a:latin typeface="Times New Roman"/>
                <a:ea typeface="Calibri"/>
                <a:cs typeface="Times New Roman"/>
              </a:rPr>
              <a:t>Источник: </a:t>
            </a:r>
            <a:r>
              <a:rPr lang="en-US" sz="1200" u="sng">
                <a:latin typeface="Times New Roman"/>
                <a:ea typeface="Calibri"/>
                <a:cs typeface="Times New Roman"/>
                <a:hlinkClick r:id="rId2" tooltip="https://yandex.ru/maps/geo/ryazanskaya_oblast/53000073/?ll=40.674247,54.350448&amp;z=8.4"/>
              </a:rPr>
              <a:t>https://yandex.ru/maps/geo/ryazanskaya_oblast/53000073/?ll=40.674247%2C54.350448&amp;z=8.4</a:t>
            </a:r>
            <a:endParaRPr lang="ru-RU" sz="1200" u="sng"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3905" t="12675" r="7355" b="12357"/>
          <a:stretch/>
        </p:blipFill>
        <p:spPr bwMode="auto">
          <a:xfrm>
            <a:off x="2014780" y="867906"/>
            <a:ext cx="7222211" cy="5075694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731520" y="325970"/>
            <a:ext cx="10728960" cy="497024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800">
                <a:latin typeface="Times New Roman"/>
                <a:cs typeface="Times New Roman"/>
              </a:rPr>
              <a:t>Моногорода и их зависимость от железнодорожной отрасли</a:t>
            </a:r>
            <a:endParaRPr/>
          </a:p>
        </p:txBody>
      </p:sp>
      <p:graphicFrame>
        <p:nvGraphicFramePr>
          <p:cNvPr id="5" name="Таблица 5"/>
          <p:cNvGraphicFramePr>
            <a:graphicFrameLocks noGrp="1"/>
          </p:cNvGraphicFramePr>
          <p:nvPr>
            <p:ph idx="1"/>
          </p:nvPr>
        </p:nvGraphicFramePr>
        <p:xfrm>
          <a:off x="370936" y="896982"/>
          <a:ext cx="11485784" cy="2941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41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82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93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defRPr/>
                      </a:pPr>
                      <a:r>
                        <a:rPr lang="ru-RU" b="0">
                          <a:latin typeface="Times New Roman"/>
                          <a:cs typeface="Times New Roman"/>
                        </a:rPr>
                        <a:t>Моногород 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b="0">
                          <a:latin typeface="Times New Roman"/>
                          <a:cs typeface="Times New Roman"/>
                        </a:rPr>
                        <a:t>Численность населения</a:t>
                      </a:r>
                      <a:endParaRPr/>
                    </a:p>
                    <a:p>
                      <a:pPr algn="ctr">
                        <a:defRPr/>
                      </a:pPr>
                      <a:r>
                        <a:rPr lang="ru-RU" b="0">
                          <a:latin typeface="Times New Roman"/>
                          <a:cs typeface="Times New Roman"/>
                        </a:rPr>
                        <a:t>01.01.2021 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defRPr/>
                      </a:pPr>
                      <a:r>
                        <a:rPr lang="ru-RU" b="0">
                          <a:latin typeface="Times New Roman"/>
                          <a:cs typeface="Times New Roman"/>
                        </a:rPr>
                        <a:t>Отрасль специализации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  <a:defRPr/>
                      </a:pPr>
                      <a:r>
                        <a:rPr lang="ru-RU" b="0">
                          <a:latin typeface="Times New Roman"/>
                          <a:cs typeface="Times New Roman"/>
                        </a:rPr>
                        <a:t>Лесной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  <a:defRPr/>
                      </a:pPr>
                      <a:r>
                        <a:rPr lang="ru-RU" b="0">
                          <a:latin typeface="Times New Roman"/>
                          <a:cs typeface="Times New Roman"/>
                        </a:rPr>
                        <a:t>8 058чел.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ru-RU" b="0">
                          <a:latin typeface="Times New Roman"/>
                          <a:cs typeface="Times New Roman"/>
                        </a:rPr>
                        <a:t>Производство товаров для школы и офиса; производство отопительного оборудования; производство звукоизоляционных и герметизирующих материалов; производство сельскохозяйственной продукции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b="0">
                          <a:latin typeface="Times New Roman"/>
                          <a:cs typeface="Times New Roman"/>
                        </a:rPr>
                        <a:t>Побединка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b="0">
                          <a:latin typeface="Times New Roman"/>
                          <a:cs typeface="Times New Roman"/>
                        </a:rPr>
                        <a:t>5 175чел.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b="0">
                          <a:latin typeface="Times New Roman"/>
                          <a:cs typeface="Times New Roman"/>
                        </a:rPr>
                        <a:t>Промышленность (автоагрегатный завод)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b="0">
                          <a:latin typeface="Times New Roman"/>
                          <a:cs typeface="Times New Roman"/>
                        </a:rPr>
                        <a:t>Елатьма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b="0">
                          <a:latin typeface="Times New Roman"/>
                          <a:cs typeface="Times New Roman"/>
                        </a:rPr>
                        <a:t>3 403 чел.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b="0">
                          <a:latin typeface="Times New Roman"/>
                          <a:cs typeface="Times New Roman"/>
                        </a:rPr>
                        <a:t>Производство медицинского оборудования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b="0">
                          <a:latin typeface="Times New Roman"/>
                          <a:cs typeface="Times New Roman"/>
                        </a:rPr>
                        <a:t>Новомичуринск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b="0">
                          <a:latin typeface="Times New Roman"/>
                          <a:cs typeface="Times New Roman"/>
                        </a:rPr>
                        <a:t>16 752 чел. 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b="0">
                          <a:latin typeface="Times New Roman"/>
                          <a:cs typeface="Times New Roman"/>
                        </a:rPr>
                        <a:t>Рязанская ГРЭС; Промышленное предприятие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 bwMode="auto">
          <a:xfrm>
            <a:off x="429177" y="6501914"/>
            <a:ext cx="1155291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u="sng">
                <a:latin typeface="Times New Roman"/>
                <a:cs typeface="Times New Roman"/>
              </a:rPr>
              <a:t>Источник:</a:t>
            </a:r>
            <a:r>
              <a:rPr lang="ru-RU" sz="1200">
                <a:latin typeface="Times New Roman"/>
                <a:cs typeface="Times New Roman"/>
              </a:rPr>
              <a:t> </a:t>
            </a:r>
            <a:r>
              <a:rPr lang="ru-RU" sz="1200">
                <a:latin typeface="Times New Roman"/>
                <a:ea typeface="Calibri"/>
                <a:cs typeface="Times New Roman"/>
              </a:rPr>
              <a:t>Письмо Министерства Транспорта и автомобильных дорог Рязанской области от 15.06.2023 № ВЕ/6-3076</a:t>
            </a:r>
            <a:endParaRPr/>
          </a:p>
        </p:txBody>
      </p:sp>
      <p:sp>
        <p:nvSpPr>
          <p:cNvPr id="8" name="TextBox 7"/>
          <p:cNvSpPr txBox="1"/>
          <p:nvPr/>
        </p:nvSpPr>
        <p:spPr bwMode="auto">
          <a:xfrm>
            <a:off x="335280" y="4117752"/>
            <a:ext cx="11521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ru-RU">
                <a:latin typeface="Times New Roman"/>
                <a:cs typeface="Times New Roman"/>
              </a:rPr>
              <a:t>Степень зависимости моногородов от железнодорожной отрасли определена исходя из занятости населения на предприятиях железнодорожного транспорта, а также доли железнодорожного транспорта в вывозе готовой продукции промышленных предприятий и завозе сырья.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731520" y="325970"/>
            <a:ext cx="10728960" cy="497024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2800">
                <a:latin typeface="Times New Roman"/>
                <a:cs typeface="Times New Roman"/>
              </a:rPr>
              <a:t>Перечень учебных заведений осуществляющих подготовку специалистов </a:t>
            </a:r>
            <a:br>
              <a:rPr lang="ru-RU" sz="2800">
                <a:latin typeface="Times New Roman"/>
                <a:cs typeface="Times New Roman"/>
              </a:rPr>
            </a:br>
            <a:r>
              <a:rPr lang="ru-RU" sz="2800">
                <a:latin typeface="Times New Roman"/>
                <a:cs typeface="Times New Roman"/>
              </a:rPr>
              <a:t>в области железнодорожного транспорт</a:t>
            </a:r>
            <a:endParaRPr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345056" y="1031719"/>
          <a:ext cx="11473133" cy="29713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41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90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00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447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550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9197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defRPr/>
                      </a:pPr>
                      <a:endParaRPr lang="ru-RU" sz="120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Город</a:t>
                      </a:r>
                      <a:endParaRPr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defRPr/>
                      </a:pPr>
                      <a:endParaRPr lang="ru-RU" sz="180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Перечень филиалов</a:t>
                      </a:r>
                      <a:endParaRPr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defRPr/>
                      </a:pPr>
                      <a:endParaRPr lang="ru-RU" sz="120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Почтовый адрес</a:t>
                      </a:r>
                      <a:endParaRPr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Выпуск специалистов в 2023 году, чел</a:t>
                      </a:r>
                      <a:endParaRPr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Контингент на 01.01.2024 года, чел</a:t>
                      </a:r>
                      <a:endParaRPr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2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2</a:t>
                      </a:r>
                      <a:endParaRPr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3</a:t>
                      </a:r>
                      <a:endParaRPr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4</a:t>
                      </a:r>
                      <a:endParaRPr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5</a:t>
                      </a:r>
                      <a:endParaRPr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7552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Рязань</a:t>
                      </a:r>
                      <a:endParaRPr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Рязанский филиал ПГУПС</a:t>
                      </a:r>
                      <a:endParaRPr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390013, г. Рязань, </a:t>
                      </a:r>
                      <a:br>
                        <a:rPr lang="ru-RU" sz="1800">
                          <a:latin typeface="Times New Roman"/>
                          <a:ea typeface="Times New Roman"/>
                        </a:rPr>
                      </a:br>
                      <a:r>
                        <a:rPr lang="ru-RU" sz="1800">
                          <a:latin typeface="Times New Roman"/>
                          <a:ea typeface="Times New Roman"/>
                        </a:rPr>
                        <a:t>ул. Семинарская, д. 44/3</a:t>
                      </a:r>
                      <a:endParaRPr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defRPr/>
                      </a:pPr>
                      <a:endParaRPr lang="ru-RU" sz="110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165</a:t>
                      </a:r>
                      <a:endParaRPr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defRPr/>
                      </a:pPr>
                      <a:endParaRPr lang="ru-RU" sz="110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720</a:t>
                      </a:r>
                      <a:endParaRPr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7552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Рязань</a:t>
                      </a:r>
                      <a:endParaRPr lang="ru-RU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+mn-cs"/>
                        </a:rPr>
                        <a:t>Рязанский колледж железнодорожного транспорта</a:t>
                      </a:r>
                      <a:endParaRPr sz="18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+mn-cs"/>
                        </a:rPr>
                        <a:t>390013, г. Рязань,</a:t>
                      </a:r>
                      <a:endParaRPr/>
                    </a:p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+mn-cs"/>
                        </a:rPr>
                        <a:t>ул. Вокзальная, д. 32А</a:t>
                      </a:r>
                      <a:endParaRPr sz="18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defRPr/>
                      </a:pPr>
                      <a:endParaRPr lang="ru-RU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defRPr/>
                      </a:pPr>
                      <a:endParaRPr lang="ru-RU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 bwMode="auto">
          <a:xfrm>
            <a:off x="543464" y="6504793"/>
            <a:ext cx="57883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u="sng">
                <a:latin typeface="Times New Roman"/>
                <a:cs typeface="Times New Roman"/>
              </a:rPr>
              <a:t>Источник</a:t>
            </a:r>
            <a:r>
              <a:rPr lang="ru-RU" sz="1200">
                <a:latin typeface="Times New Roman"/>
                <a:cs typeface="Times New Roman"/>
              </a:rPr>
              <a:t>: письмо ФГБОУ ВО ПГУПС </a:t>
            </a:r>
            <a:endParaRPr lang="ru-RU" sz="12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731520" y="325970"/>
            <a:ext cx="10728960" cy="497024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800">
                <a:latin typeface="Times New Roman"/>
                <a:cs typeface="Times New Roman"/>
              </a:rPr>
              <a:t>Перечень филиалов ФГП ВО ЖДТ России</a:t>
            </a:r>
            <a:endParaRPr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508959" y="6504793"/>
            <a:ext cx="57883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u="sng">
                <a:latin typeface="Times New Roman"/>
                <a:cs typeface="Times New Roman"/>
              </a:rPr>
              <a:t>Источник</a:t>
            </a:r>
            <a:r>
              <a:rPr lang="ru-RU" sz="1200">
                <a:latin typeface="Times New Roman"/>
                <a:cs typeface="Times New Roman"/>
              </a:rPr>
              <a:t>: письмо ФГП ВО ЖДТ России от 06.02.2023 № 180</a:t>
            </a:r>
            <a:endParaRPr lang="ru-RU" sz="120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88189" y="992037"/>
          <a:ext cx="11395494" cy="14674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164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395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395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323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Наименование филиала</a:t>
                      </a:r>
                      <a:endParaRPr lang="ru-RU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Местонахождения филиала</a:t>
                      </a:r>
                      <a:endParaRPr lang="ru-RU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Численность сотрудников филиала</a:t>
                      </a:r>
                      <a:endParaRPr lang="ru-RU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2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Рязанский отряд - структурное подразделение филиала ФГП ВО ЖДТ России на Московской ЖД.</a:t>
                      </a:r>
                      <a:endParaRPr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390006, Рязанская обл.,                г. Рязань, Окский проезд, д.25</a:t>
                      </a:r>
                      <a:endParaRPr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endParaRPr lang="ru-RU" sz="18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573 сотрудника</a:t>
                      </a:r>
                      <a:endParaRPr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731520" y="325970"/>
            <a:ext cx="10728960" cy="497024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800">
                <a:latin typeface="Times New Roman"/>
                <a:cs typeface="Times New Roman"/>
              </a:rPr>
              <a:t>Приложение 1. Перечень путей необщего пользования</a:t>
            </a:r>
            <a:endParaRPr/>
          </a:p>
        </p:txBody>
      </p:sp>
      <p:sp>
        <p:nvSpPr>
          <p:cNvPr id="7" name="TextBox 6"/>
          <p:cNvSpPr txBox="1"/>
          <p:nvPr/>
        </p:nvSpPr>
        <p:spPr bwMode="auto">
          <a:xfrm>
            <a:off x="541320" y="6484184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u="sng">
                <a:latin typeface="Times New Roman"/>
                <a:cs typeface="Times New Roman"/>
              </a:rPr>
              <a:t>Источник</a:t>
            </a:r>
            <a:r>
              <a:rPr lang="ru-RU" sz="1200">
                <a:latin typeface="Times New Roman"/>
                <a:cs typeface="Times New Roman"/>
              </a:rPr>
              <a:t>: по данным субъекта</a:t>
            </a:r>
            <a:endParaRPr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411924" y="1058495"/>
          <a:ext cx="11190604" cy="627552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636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289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980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7122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1" u="none" strike="noStrike"/>
                        <a:t>Станция примыкания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1" u="none" strike="noStrike"/>
                        <a:t>Наименование ПНП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1" u="none" strike="noStrike"/>
                        <a:t>Длина путей полная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813" marR="1813" marT="1813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175">
                <a:tc rowSpan="4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Михайлов</a:t>
                      </a:r>
                      <a:endParaRPr/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ООО « Сабуровский комбинат хлебопродуктов»</a:t>
                      </a:r>
                      <a:endParaRPr/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u="none" strike="noStrike"/>
                        <a:t>1916</a:t>
                      </a:r>
                      <a:endParaRPr lang="ru-RU" sz="1400" b="0" i="0" u="none" strike="noStrike">
                        <a:latin typeface="Times New Roman"/>
                      </a:endParaRPr>
                    </a:p>
                  </a:txBody>
                  <a:tcPr marL="1813" marR="1813" marT="1813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175"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ОАО «Рязаньоблтоп»</a:t>
                      </a:r>
                      <a:endParaRPr/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360</a:t>
                      </a:r>
                      <a:endParaRPr/>
                    </a:p>
                  </a:txBody>
                  <a:tcPr marL="1813" marR="1813" marT="1813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175"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АО «Михайлов цемент»</a:t>
                      </a:r>
                      <a:endParaRPr lang="ru-RU" sz="1400"/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7905,5</a:t>
                      </a:r>
                      <a:endParaRPr lang="ru-RU" sz="1400"/>
                    </a:p>
                  </a:txBody>
                  <a:tcPr marL="1813" marR="1813" marT="1813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175"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ООО «Инвест-Мет»</a:t>
                      </a:r>
                      <a:endParaRPr/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246</a:t>
                      </a:r>
                      <a:endParaRPr/>
                    </a:p>
                  </a:txBody>
                  <a:tcPr marL="1813" marR="1813" marT="1813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686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Павелец-тульский</a:t>
                      </a:r>
                      <a:endParaRPr/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ООО «Дальневосточная вагоноремонтная компания»</a:t>
                      </a:r>
                      <a:endParaRPr/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2066,8</a:t>
                      </a:r>
                      <a:endParaRPr/>
                    </a:p>
                  </a:txBody>
                  <a:tcPr marL="1813" marR="1813" marT="1813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7122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Берестянки</a:t>
                      </a:r>
                      <a:endParaRPr/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ООО «Минап»</a:t>
                      </a:r>
                      <a:endParaRPr/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386</a:t>
                      </a:r>
                      <a:endParaRPr/>
                    </a:p>
                  </a:txBody>
                  <a:tcPr marL="1813" marR="1813" marT="1813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0682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Дягилево</a:t>
                      </a:r>
                      <a:endParaRPr/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ОАО «Рязанское ППЖТ»</a:t>
                      </a:r>
                      <a:endParaRPr/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29086</a:t>
                      </a:r>
                      <a:endParaRPr/>
                    </a:p>
                  </a:txBody>
                  <a:tcPr marL="1813" marR="1813" marT="1813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4175"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Дягилево</a:t>
                      </a:r>
                      <a:endParaRPr/>
                    </a:p>
                    <a:p>
                      <a:pPr algn="ctr">
                        <a:defRPr/>
                      </a:pPr>
                      <a:endParaRPr lang="ru-RU" sz="1400" b="0" i="0" u="none" strike="noStrike">
                        <a:latin typeface="Times New Roman"/>
                      </a:endParaRPr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АО «Газпромнефть-Аэро»</a:t>
                      </a:r>
                      <a:endParaRPr/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1194</a:t>
                      </a:r>
                      <a:endParaRPr/>
                    </a:p>
                  </a:txBody>
                  <a:tcPr marL="1813" marR="1813" marT="1813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4175"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Дягилево</a:t>
                      </a:r>
                      <a:endParaRPr/>
                    </a:p>
                  </a:txBody>
                  <a:tcPr marL="1812" marR="1812" marT="1812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Министерство обороны РФ в/ч № 01855</a:t>
                      </a:r>
                      <a:endParaRPr/>
                    </a:p>
                  </a:txBody>
                  <a:tcPr marL="1812" marR="1812" marT="1812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1690,7</a:t>
                      </a:r>
                      <a:endParaRPr/>
                    </a:p>
                  </a:txBody>
                  <a:tcPr marL="1812" marR="1812" marT="1812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74175"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Дягилево</a:t>
                      </a:r>
                    </a:p>
                  </a:txBody>
                  <a:tcPr marL="1811" marR="1811" marT="1811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 cap="none" spc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Министерство обороны РФ в/ч № 41521</a:t>
                      </a:r>
                      <a:endParaRPr sz="1400"/>
                    </a:p>
                    <a:p>
                      <a:pPr algn="ctr">
                        <a:defRPr/>
                      </a:pPr>
                      <a:endParaRPr lang="ru-RU" sz="1400" b="0" i="0" u="none" strike="noStrike">
                        <a:latin typeface="Times New Roman"/>
                      </a:endParaRPr>
                    </a:p>
                  </a:txBody>
                  <a:tcPr marL="1811" marR="1811" marT="1811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3,483</a:t>
                      </a:r>
                    </a:p>
                  </a:txBody>
                  <a:tcPr marL="1811" marR="1811" marT="1811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74175"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Дягилево</a:t>
                      </a:r>
                      <a:endParaRPr/>
                    </a:p>
                  </a:txBody>
                  <a:tcPr marL="1812" marR="1812" marT="1812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ООО «Рязаньэлеватор»</a:t>
                      </a:r>
                      <a:endParaRPr/>
                    </a:p>
                  </a:txBody>
                  <a:tcPr marL="1812" marR="1812" marT="1812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3,505</a:t>
                      </a:r>
                      <a:endParaRPr/>
                    </a:p>
                  </a:txBody>
                  <a:tcPr marL="1812" marR="1812" marT="1812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74175"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Дягилево</a:t>
                      </a:r>
                      <a:endParaRPr/>
                    </a:p>
                  </a:txBody>
                  <a:tcPr marL="1812" marR="1812" marT="1812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Путевая машинная станция № 12</a:t>
                      </a:r>
                      <a:endParaRPr/>
                    </a:p>
                  </a:txBody>
                  <a:tcPr marL="1812" marR="1812" marT="1812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20,143</a:t>
                      </a:r>
                      <a:endParaRPr/>
                    </a:p>
                  </a:txBody>
                  <a:tcPr marL="1812" marR="1812" marT="1812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74175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Денежниково</a:t>
                      </a:r>
                      <a:endParaRPr/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АО «Окское»</a:t>
                      </a:r>
                      <a:endParaRPr/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2750</a:t>
                      </a:r>
                      <a:endParaRPr/>
                    </a:p>
                  </a:txBody>
                  <a:tcPr marL="1813" marR="1813" marT="1813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74175"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Денежниково</a:t>
                      </a:r>
                      <a:endParaRPr/>
                    </a:p>
                    <a:p>
                      <a:pPr algn="ctr">
                        <a:defRPr/>
                      </a:pPr>
                      <a:endParaRPr lang="ru-RU" sz="1400" b="0" i="0" u="none" strike="noStrike">
                        <a:latin typeface="Times New Roman"/>
                      </a:endParaRPr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ООО «Рязань-Хим»</a:t>
                      </a:r>
                      <a:endParaRPr/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2642</a:t>
                      </a:r>
                      <a:endParaRPr/>
                    </a:p>
                  </a:txBody>
                  <a:tcPr marL="1813" marR="1813" marT="1813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74175"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Касимов</a:t>
                      </a:r>
                      <a:endParaRPr/>
                    </a:p>
                    <a:p>
                      <a:pPr algn="ctr">
                        <a:defRPr/>
                      </a:pPr>
                      <a:endParaRPr lang="ru-RU" sz="1400" b="0" i="0" u="none" strike="noStrike">
                        <a:latin typeface="Times New Roman"/>
                      </a:endParaRPr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ООО ТД «Монолит»</a:t>
                      </a:r>
                      <a:endParaRPr/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187</a:t>
                      </a:r>
                      <a:endParaRPr/>
                    </a:p>
                  </a:txBody>
                  <a:tcPr marL="1813" marR="1813" marT="1813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451961"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Касимов</a:t>
                      </a:r>
                      <a:endParaRPr/>
                    </a:p>
                    <a:p>
                      <a:pPr algn="ctr">
                        <a:defRPr/>
                      </a:pPr>
                      <a:endParaRPr lang="ru-RU" sz="1400" b="0" i="0" u="none" strike="noStrike">
                        <a:latin typeface="Times New Roman"/>
                      </a:endParaRPr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ОАО «Аграрий»</a:t>
                      </a:r>
                      <a:endParaRPr/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624</a:t>
                      </a:r>
                      <a:endParaRPr/>
                    </a:p>
                  </a:txBody>
                  <a:tcPr marL="1813" marR="1813" marT="1813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74175"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Касимов</a:t>
                      </a:r>
                      <a:endParaRPr/>
                    </a:p>
                    <a:p>
                      <a:pPr algn="ctr">
                        <a:defRPr/>
                      </a:pPr>
                      <a:endParaRPr lang="ru-RU" sz="1400" b="0" i="0" u="none" strike="noStrike">
                        <a:latin typeface="Times New Roman"/>
                      </a:endParaRPr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ОАО «Рязаньнефтепродукт»</a:t>
                      </a:r>
                      <a:endParaRPr/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514</a:t>
                      </a:r>
                      <a:endParaRPr/>
                    </a:p>
                  </a:txBody>
                  <a:tcPr marL="1813" marR="1813" marT="1813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74175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Касимов</a:t>
                      </a:r>
                      <a:endParaRPr/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ЗАО «Эко-Золопродукт»</a:t>
                      </a:r>
                      <a:endParaRPr/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17441,91</a:t>
                      </a:r>
                      <a:endParaRPr/>
                    </a:p>
                  </a:txBody>
                  <a:tcPr marL="1813" marR="1813" marT="1813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3093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Кораблино</a:t>
                      </a:r>
                      <a:endParaRPr/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ОАО «Кораблинохлебопродукт»</a:t>
                      </a:r>
                      <a:endParaRPr/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920</a:t>
                      </a:r>
                      <a:endParaRPr/>
                    </a:p>
                  </a:txBody>
                  <a:tcPr marL="1813" marR="1813" marT="1813" marB="0" anchor="ctr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74175"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Кораблино</a:t>
                      </a:r>
                      <a:endParaRPr/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ООО «Элеватор Кораблино»</a:t>
                      </a:r>
                      <a:endParaRPr/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448,4</a:t>
                      </a:r>
                      <a:endParaRPr/>
                    </a:p>
                  </a:txBody>
                  <a:tcPr marL="1813" marR="1813" marT="1813" marB="0" anchor="ctr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74175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Кустаревка</a:t>
                      </a:r>
                      <a:endParaRPr/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ООО «СтройКапиталлГрупп»</a:t>
                      </a:r>
                      <a:endParaRPr/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433</a:t>
                      </a:r>
                      <a:endParaRPr/>
                    </a:p>
                  </a:txBody>
                  <a:tcPr marL="1813" marR="1813" marT="1813" marB="0" anchor="ctr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74175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Лесок</a:t>
                      </a:r>
                      <a:endParaRPr/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ОАО НР ППЖТ</a:t>
                      </a:r>
                      <a:endParaRPr/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17115</a:t>
                      </a:r>
                      <a:endParaRPr/>
                    </a:p>
                  </a:txBody>
                  <a:tcPr marL="1813" marR="1813" marT="1813" marB="0" anchor="ctr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731520" y="325970"/>
            <a:ext cx="10728960" cy="497024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800">
                <a:latin typeface="Times New Roman"/>
                <a:cs typeface="Times New Roman"/>
              </a:rPr>
              <a:t>Приложение 1. Перечень путей необщего пользования</a:t>
            </a:r>
            <a:endParaRPr/>
          </a:p>
        </p:txBody>
      </p:sp>
      <p:sp>
        <p:nvSpPr>
          <p:cNvPr id="7" name="TextBox 6"/>
          <p:cNvSpPr txBox="1"/>
          <p:nvPr/>
        </p:nvSpPr>
        <p:spPr bwMode="auto">
          <a:xfrm>
            <a:off x="524067" y="6498559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u="sng">
                <a:latin typeface="Times New Roman"/>
                <a:cs typeface="Times New Roman"/>
              </a:rPr>
              <a:t>Источник</a:t>
            </a:r>
            <a:r>
              <a:rPr lang="ru-RU" sz="1200">
                <a:latin typeface="Times New Roman"/>
                <a:cs typeface="Times New Roman"/>
              </a:rPr>
              <a:t>: по данным субъекта</a:t>
            </a:r>
            <a:endParaRPr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411924" y="1058495"/>
          <a:ext cx="11104340" cy="53284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400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840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02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4306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1" u="none" strike="noStrike"/>
                        <a:t>Станция примыкания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1" u="none" strike="noStrike"/>
                        <a:t>Наименование ПНП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1" u="none" strike="noStrike"/>
                        <a:t>Длина путей полная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813" marR="1813" marT="1813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353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Лесок</a:t>
                      </a:r>
                      <a:endParaRPr/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ООО «Вторчермет НЛМК-Волга»</a:t>
                      </a:r>
                      <a:endParaRPr/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1301</a:t>
                      </a:r>
                      <a:endParaRPr/>
                    </a:p>
                  </a:txBody>
                  <a:tcPr marL="1813" marR="1813" marT="1813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6638"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Лесок</a:t>
                      </a:r>
                      <a:endParaRPr/>
                    </a:p>
                    <a:p>
                      <a:pPr algn="ctr">
                        <a:defRPr/>
                      </a:pPr>
                      <a:endParaRPr lang="ru-RU" sz="1400" b="0" i="0" u="none" strike="noStrike">
                        <a:latin typeface="Times New Roman"/>
                      </a:endParaRPr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ООО «РязаньДорСнаб»</a:t>
                      </a:r>
                      <a:endParaRPr/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2218</a:t>
                      </a:r>
                      <a:endParaRPr/>
                    </a:p>
                  </a:txBody>
                  <a:tcPr marL="1813" marR="1813" marT="1813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6638"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Лесок</a:t>
                      </a:r>
                      <a:endParaRPr/>
                    </a:p>
                    <a:p>
                      <a:pPr algn="ctr">
                        <a:defRPr/>
                      </a:pPr>
                      <a:endParaRPr lang="ru-RU" sz="1400" b="0" i="0" u="none" strike="noStrike">
                        <a:latin typeface="Times New Roman"/>
                      </a:endParaRPr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ООО «Регион Металл»</a:t>
                      </a:r>
                      <a:endParaRPr/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517</a:t>
                      </a:r>
                      <a:endParaRPr/>
                    </a:p>
                  </a:txBody>
                  <a:tcPr marL="1813" marR="1813" marT="1813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6638"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Лесок</a:t>
                      </a:r>
                      <a:endParaRPr/>
                    </a:p>
                    <a:p>
                      <a:pPr algn="ctr">
                        <a:defRPr/>
                      </a:pPr>
                      <a:endParaRPr lang="ru-RU" sz="1400" b="0" i="0" u="none" strike="noStrike">
                        <a:latin typeface="Times New Roman"/>
                      </a:endParaRPr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ООО «Стальные конструкции-Профлист»</a:t>
                      </a:r>
                      <a:endParaRPr/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281</a:t>
                      </a:r>
                      <a:endParaRPr/>
                    </a:p>
                  </a:txBody>
                  <a:tcPr marL="1813" marR="1813" marT="1813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6638"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Лесок</a:t>
                      </a:r>
                      <a:endParaRPr/>
                    </a:p>
                    <a:p>
                      <a:pPr algn="ctr">
                        <a:defRPr/>
                      </a:pPr>
                      <a:endParaRPr lang="ru-RU" sz="1400" b="0" i="0" u="none" strike="noStrike">
                        <a:latin typeface="Times New Roman"/>
                      </a:endParaRPr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ООО «Завод ТЕХНО»</a:t>
                      </a:r>
                      <a:endParaRPr/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7897</a:t>
                      </a:r>
                      <a:endParaRPr/>
                    </a:p>
                  </a:txBody>
                  <a:tcPr marL="1813" marR="1813" marT="1813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6638"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Лесок</a:t>
                      </a:r>
                      <a:endParaRPr/>
                    </a:p>
                    <a:p>
                      <a:pPr algn="ctr">
                        <a:defRPr/>
                      </a:pPr>
                      <a:endParaRPr lang="ru-RU" sz="1400" b="0" i="0" u="none" strike="noStrike">
                        <a:latin typeface="Times New Roman"/>
                      </a:endParaRPr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ЗАО «Керамзит»</a:t>
                      </a:r>
                      <a:endParaRPr/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3557</a:t>
                      </a:r>
                      <a:endParaRPr/>
                    </a:p>
                  </a:txBody>
                  <a:tcPr marL="1813" marR="1813" marT="1813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6638"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Лесок</a:t>
                      </a:r>
                      <a:endParaRPr/>
                    </a:p>
                    <a:p>
                      <a:pPr algn="ctr">
                        <a:defRPr/>
                      </a:pPr>
                      <a:endParaRPr lang="ru-RU" sz="1400" b="0" i="0" u="none" strike="noStrike">
                        <a:latin typeface="Times New Roman"/>
                      </a:endParaRPr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ООО «Желдорсервис»</a:t>
                      </a:r>
                      <a:endParaRPr/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576</a:t>
                      </a:r>
                      <a:endParaRPr/>
                    </a:p>
                  </a:txBody>
                  <a:tcPr marL="1813" marR="1813" marT="1813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663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Назаровка</a:t>
                      </a:r>
                      <a:endParaRPr/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ФГКУ «Ока»</a:t>
                      </a:r>
                      <a:endParaRPr/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7699,08</a:t>
                      </a:r>
                      <a:endParaRPr/>
                    </a:p>
                  </a:txBody>
                  <a:tcPr marL="1813" marR="1813" marT="1813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4306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Нижнемальцево</a:t>
                      </a:r>
                      <a:endParaRPr/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ООО «Аграрий»</a:t>
                      </a:r>
                      <a:endParaRPr/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748</a:t>
                      </a:r>
                      <a:endParaRPr/>
                    </a:p>
                  </a:txBody>
                  <a:tcPr marL="1813" marR="1813" marT="1813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66638"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Нижнемальцево</a:t>
                      </a:r>
                      <a:endParaRPr/>
                    </a:p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Рязань-2</a:t>
                      </a:r>
                      <a:endParaRPr/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ООО «Русские мельницы»</a:t>
                      </a:r>
                      <a:endParaRPr/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1975</a:t>
                      </a:r>
                      <a:endParaRPr/>
                    </a:p>
                  </a:txBody>
                  <a:tcPr marL="1813" marR="1813" marT="1813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98936"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Рязань-2</a:t>
                      </a:r>
                      <a:endParaRPr/>
                    </a:p>
                    <a:p>
                      <a:pPr algn="ctr">
                        <a:defRPr/>
                      </a:pPr>
                      <a:endParaRPr lang="ru-RU" sz="1400" b="0" i="0" u="none" strike="noStrike">
                        <a:latin typeface="Times New Roman"/>
                      </a:endParaRPr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ООО «Арсико»</a:t>
                      </a:r>
                      <a:endParaRPr/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260</a:t>
                      </a:r>
                      <a:endParaRPr/>
                    </a:p>
                  </a:txBody>
                  <a:tcPr marL="1813" marR="1813" marT="1813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4306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Рязань-2</a:t>
                      </a:r>
                      <a:endParaRPr/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ООО «РЗ ЖБИ №2»</a:t>
                      </a:r>
                      <a:endParaRPr/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2456</a:t>
                      </a:r>
                      <a:endParaRPr/>
                    </a:p>
                  </a:txBody>
                  <a:tcPr marL="1813" marR="1813" marT="1813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731520" y="325970"/>
            <a:ext cx="10728960" cy="497024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800">
                <a:latin typeface="Times New Roman"/>
                <a:cs typeface="Times New Roman"/>
              </a:rPr>
              <a:t>Приложение 1. Перечень путей необщего пользования</a:t>
            </a:r>
            <a:endParaRPr/>
          </a:p>
        </p:txBody>
      </p:sp>
      <p:sp>
        <p:nvSpPr>
          <p:cNvPr id="7" name="TextBox 6"/>
          <p:cNvSpPr txBox="1"/>
          <p:nvPr/>
        </p:nvSpPr>
        <p:spPr bwMode="auto">
          <a:xfrm>
            <a:off x="541320" y="6484183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u="sng">
                <a:latin typeface="Times New Roman"/>
                <a:cs typeface="Times New Roman"/>
              </a:rPr>
              <a:t>Источник</a:t>
            </a:r>
            <a:r>
              <a:rPr lang="ru-RU" sz="1200">
                <a:latin typeface="Times New Roman"/>
                <a:cs typeface="Times New Roman"/>
              </a:rPr>
              <a:t>: по данным субъекта</a:t>
            </a:r>
            <a:endParaRPr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96816" y="1058495"/>
          <a:ext cx="11188458" cy="51959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194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87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16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4674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1" u="none" strike="noStrike"/>
                        <a:t>Станция примыкания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1" u="none" strike="noStrike"/>
                        <a:t>Наименование ПНП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1" u="none" strike="noStrike"/>
                        <a:t>Длина путей полная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813" marR="1813" marT="1813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81"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Рязань-2</a:t>
                      </a:r>
                      <a:endParaRPr/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ОАО  Русская пивоваренная компания «Хмелефф»</a:t>
                      </a:r>
                      <a:endParaRPr/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905</a:t>
                      </a:r>
                      <a:endParaRPr/>
                    </a:p>
                  </a:txBody>
                  <a:tcPr marL="1813" marR="1813" marT="1813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4674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Рязань-2</a:t>
                      </a:r>
                      <a:endParaRPr/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ООО  Товарный двор «Рязань-3»</a:t>
                      </a:r>
                      <a:endParaRPr/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209</a:t>
                      </a:r>
                      <a:endParaRPr/>
                    </a:p>
                  </a:txBody>
                  <a:tcPr marL="1813" marR="1813" marT="1813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4674"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Рязань-2</a:t>
                      </a:r>
                      <a:endParaRPr/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ООО «Русские мельницы»</a:t>
                      </a:r>
                      <a:endParaRPr/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1537,7</a:t>
                      </a:r>
                      <a:endParaRPr/>
                    </a:p>
                  </a:txBody>
                  <a:tcPr marL="1813" marR="1813" marT="1813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1194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Рыбное</a:t>
                      </a:r>
                      <a:endParaRPr/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ООО ЗВК «БЕРВЕЛ»</a:t>
                      </a:r>
                      <a:endParaRPr/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1669</a:t>
                      </a:r>
                      <a:endParaRPr/>
                    </a:p>
                  </a:txBody>
                  <a:tcPr marL="1813" marR="1813" marT="1813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7202"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Рыбное</a:t>
                      </a:r>
                      <a:endParaRPr/>
                    </a:p>
                    <a:p>
                      <a:pPr algn="ctr">
                        <a:defRPr/>
                      </a:pPr>
                      <a:endParaRPr lang="ru-RU" sz="1400" b="0" i="0" u="none" strike="noStrike">
                        <a:latin typeface="Times New Roman"/>
                      </a:endParaRPr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ООО «Мещера»</a:t>
                      </a:r>
                      <a:endParaRPr/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1160</a:t>
                      </a:r>
                      <a:endParaRPr/>
                    </a:p>
                  </a:txBody>
                  <a:tcPr marL="1813" marR="1813" marT="1813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7202"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Рыбное</a:t>
                      </a:r>
                      <a:endParaRPr/>
                    </a:p>
                    <a:p>
                      <a:pPr algn="ctr">
                        <a:defRPr/>
                      </a:pPr>
                      <a:endParaRPr lang="ru-RU" sz="1400" b="0" i="0" u="none" strike="noStrike">
                        <a:latin typeface="Times New Roman"/>
                      </a:endParaRPr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ЗАО «Стройсервис»</a:t>
                      </a:r>
                      <a:endParaRPr/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215</a:t>
                      </a:r>
                      <a:endParaRPr/>
                    </a:p>
                  </a:txBody>
                  <a:tcPr marL="1813" marR="1813" marT="1813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7202"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Рыбное</a:t>
                      </a:r>
                      <a:endParaRPr/>
                    </a:p>
                    <a:p>
                      <a:pPr algn="ctr">
                        <a:defRPr/>
                      </a:pPr>
                      <a:endParaRPr lang="ru-RU" sz="1400" b="0" i="0" u="none" strike="noStrike">
                        <a:latin typeface="Times New Roman"/>
                      </a:endParaRPr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АО «ВРК-1»</a:t>
                      </a:r>
                      <a:endParaRPr/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1679</a:t>
                      </a:r>
                      <a:endParaRPr/>
                    </a:p>
                  </a:txBody>
                  <a:tcPr marL="1813" marR="1813" marT="1813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4674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Ряжск-1</a:t>
                      </a:r>
                      <a:endParaRPr/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ОАО «Рязаньнефтепродукт»</a:t>
                      </a:r>
                      <a:endParaRPr/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439</a:t>
                      </a:r>
                      <a:endParaRPr/>
                    </a:p>
                  </a:txBody>
                  <a:tcPr marL="1813" marR="1813" marT="1813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07202"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Ряжск-1</a:t>
                      </a:r>
                      <a:endParaRPr/>
                    </a:p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1400" b="0" i="0" u="none" strike="noStrike">
                        <a:latin typeface="Times New Roman"/>
                      </a:endParaRPr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АО «ВРК-2»</a:t>
                      </a:r>
                      <a:endParaRPr/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1355</a:t>
                      </a:r>
                      <a:endParaRPr/>
                    </a:p>
                  </a:txBody>
                  <a:tcPr marL="1813" marR="1813" marT="1813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07202"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Ряжск-1</a:t>
                      </a:r>
                      <a:endParaRPr lang="ru-RU" sz="1400"/>
                    </a:p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1400" b="0" i="0" u="none" strike="noStrike">
                        <a:latin typeface="Times New Roman"/>
                      </a:endParaRPr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ООО «АПК-Рязань»</a:t>
                      </a:r>
                      <a:endParaRPr/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1884</a:t>
                      </a:r>
                      <a:endParaRPr/>
                    </a:p>
                  </a:txBody>
                  <a:tcPr marL="1813" marR="1813" marT="1813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07202"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Ряжск-2</a:t>
                      </a:r>
                      <a:endParaRPr/>
                    </a:p>
                    <a:p>
                      <a:pPr algn="ctr">
                        <a:defRPr/>
                      </a:pPr>
                      <a:endParaRPr lang="ru-RU" sz="1400" b="0" i="0" u="none" strike="noStrike">
                        <a:latin typeface="Times New Roman"/>
                      </a:endParaRPr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ОАО «Ряжский элеватор»</a:t>
                      </a:r>
                      <a:endParaRPr/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3683</a:t>
                      </a:r>
                      <a:endParaRPr/>
                    </a:p>
                  </a:txBody>
                  <a:tcPr marL="1813" marR="1813" marT="1813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07202"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Ряжск-2</a:t>
                      </a:r>
                      <a:endParaRPr/>
                    </a:p>
                    <a:p>
                      <a:pPr algn="ctr">
                        <a:defRPr/>
                      </a:pPr>
                      <a:endParaRPr lang="ru-RU" sz="1400" b="0" i="0" u="none" strike="noStrike">
                        <a:latin typeface="Times New Roman"/>
                      </a:endParaRPr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ООО «Агрос»</a:t>
                      </a:r>
                      <a:endParaRPr/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695</a:t>
                      </a:r>
                      <a:endParaRPr/>
                    </a:p>
                  </a:txBody>
                  <a:tcPr marL="1813" marR="1813" marT="1813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731520" y="325970"/>
            <a:ext cx="10728960" cy="497024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800">
                <a:latin typeface="Times New Roman"/>
                <a:cs typeface="Times New Roman"/>
              </a:rPr>
              <a:t>Приложение 1. Перечень путей необщего пользования</a:t>
            </a:r>
            <a:endParaRPr/>
          </a:p>
        </p:txBody>
      </p:sp>
      <p:sp>
        <p:nvSpPr>
          <p:cNvPr id="7" name="TextBox 6"/>
          <p:cNvSpPr txBox="1"/>
          <p:nvPr/>
        </p:nvSpPr>
        <p:spPr bwMode="auto">
          <a:xfrm>
            <a:off x="524067" y="6485863"/>
            <a:ext cx="863133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u="sng">
                <a:latin typeface="Times New Roman"/>
                <a:cs typeface="Times New Roman"/>
              </a:rPr>
              <a:t>Источник</a:t>
            </a:r>
            <a:r>
              <a:rPr lang="ru-RU" sz="1200">
                <a:latin typeface="Times New Roman"/>
                <a:cs typeface="Times New Roman"/>
              </a:rPr>
              <a:t>: по данным субъекта</a:t>
            </a:r>
            <a:endParaRPr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45056" y="1058497"/>
          <a:ext cx="11188461" cy="43581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867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825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191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2802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1" u="none" strike="noStrike"/>
                        <a:t>Станция примыкания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1" u="none" strike="noStrike"/>
                        <a:t>Наименование ПНП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1" u="none" strike="noStrike"/>
                        <a:t>Длина путей полная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813" marR="1813" marT="1813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3558"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Ряжск-1</a:t>
                      </a:r>
                      <a:endParaRPr/>
                    </a:p>
                    <a:p>
                      <a:pPr algn="ctr">
                        <a:defRPr/>
                      </a:pPr>
                      <a:endParaRPr lang="ru-RU" sz="1400" b="0" i="0" u="none" strike="noStrike">
                        <a:latin typeface="Times New Roman"/>
                      </a:endParaRPr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ООО «Ряжскхлебопродукт»</a:t>
                      </a:r>
                      <a:endParaRPr/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845</a:t>
                      </a:r>
                      <a:endParaRPr/>
                    </a:p>
                  </a:txBody>
                  <a:tcPr marL="1813" marR="1813" marT="1813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3558"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Ряжск-1</a:t>
                      </a:r>
                      <a:endParaRPr/>
                    </a:p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1400" b="0" i="0" u="none" strike="noStrike">
                        <a:latin typeface="Times New Roman"/>
                      </a:endParaRPr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ООО «ПромМетСервис»</a:t>
                      </a:r>
                      <a:endParaRPr/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210</a:t>
                      </a:r>
                      <a:endParaRPr/>
                    </a:p>
                  </a:txBody>
                  <a:tcPr marL="1813" marR="1813" marT="1813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2802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Сасово</a:t>
                      </a:r>
                      <a:endParaRPr/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ООО «Втормет»</a:t>
                      </a:r>
                      <a:endParaRPr/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155</a:t>
                      </a:r>
                      <a:endParaRPr/>
                    </a:p>
                  </a:txBody>
                  <a:tcPr marL="1813" marR="1813" marT="1813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3558"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Сасово</a:t>
                      </a:r>
                      <a:endParaRPr/>
                    </a:p>
                    <a:p>
                      <a:pPr algn="ctr">
                        <a:defRPr/>
                      </a:pPr>
                      <a:endParaRPr lang="ru-RU" sz="1400" b="0" i="0" u="none" strike="noStrike">
                        <a:latin typeface="Times New Roman"/>
                      </a:endParaRPr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ООО «Сасовоагротранс»</a:t>
                      </a:r>
                      <a:endParaRPr/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460</a:t>
                      </a:r>
                      <a:endParaRPr/>
                    </a:p>
                  </a:txBody>
                  <a:tcPr marL="1813" marR="1813" marT="1813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3558"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Сасово</a:t>
                      </a:r>
                      <a:endParaRPr/>
                    </a:p>
                    <a:p>
                      <a:pPr algn="ctr">
                        <a:defRPr/>
                      </a:pPr>
                      <a:endParaRPr lang="ru-RU" sz="1400" b="0" i="0" u="none" strike="noStrike">
                        <a:latin typeface="Times New Roman"/>
                      </a:endParaRPr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АО ОМС Стальной путь</a:t>
                      </a:r>
                      <a:endParaRPr/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3736</a:t>
                      </a:r>
                      <a:endParaRPr/>
                    </a:p>
                  </a:txBody>
                  <a:tcPr marL="1813" marR="1813" marT="1813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3558"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Сасово</a:t>
                      </a:r>
                      <a:endParaRPr/>
                    </a:p>
                  </a:txBody>
                  <a:tcPr marL="1812" marR="1812" marT="1812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ООО «Возрождение»</a:t>
                      </a:r>
                      <a:endParaRPr/>
                    </a:p>
                  </a:txBody>
                  <a:tcPr marL="1812" marR="1812" marT="1812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232,2</a:t>
                      </a:r>
                      <a:endParaRPr/>
                    </a:p>
                  </a:txBody>
                  <a:tcPr marL="1812" marR="1812" marT="1812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2802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Стенькино-2</a:t>
                      </a:r>
                      <a:endParaRPr/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ОАО «НР ППЖТ»</a:t>
                      </a:r>
                      <a:endParaRPr/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14656</a:t>
                      </a:r>
                      <a:endParaRPr/>
                    </a:p>
                  </a:txBody>
                  <a:tcPr marL="1813" marR="1813" marT="1813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3558"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Стенькино-2</a:t>
                      </a:r>
                      <a:endParaRPr/>
                    </a:p>
                    <a:p>
                      <a:pPr algn="ctr">
                        <a:defRPr/>
                      </a:pPr>
                      <a:endParaRPr lang="ru-RU" sz="1400" b="0" i="0" u="none" strike="noStrike">
                        <a:latin typeface="Times New Roman"/>
                      </a:endParaRPr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ЗАО «РНПК»</a:t>
                      </a:r>
                      <a:endParaRPr/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32352</a:t>
                      </a:r>
                      <a:endParaRPr/>
                    </a:p>
                  </a:txBody>
                  <a:tcPr marL="1813" marR="1813" marT="1813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83558"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Стенькино-2</a:t>
                      </a:r>
                      <a:endParaRPr/>
                    </a:p>
                    <a:p>
                      <a:pPr algn="ctr">
                        <a:defRPr/>
                      </a:pPr>
                      <a:endParaRPr lang="ru-RU" sz="1400" b="0" i="0" u="none" strike="noStrike">
                        <a:latin typeface="Times New Roman"/>
                      </a:endParaRPr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ООО «СФАТ-Рязань»</a:t>
                      </a:r>
                      <a:endParaRPr/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10348</a:t>
                      </a:r>
                      <a:endParaRPr/>
                    </a:p>
                  </a:txBody>
                  <a:tcPr marL="1813" marR="1813" marT="1813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83558"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Стенькино-2</a:t>
                      </a:r>
                      <a:endParaRPr/>
                    </a:p>
                  </a:txBody>
                  <a:tcPr marL="1812" marR="1812" marT="1812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ООО «Желдорсервис»</a:t>
                      </a:r>
                      <a:endParaRPr/>
                    </a:p>
                  </a:txBody>
                  <a:tcPr marL="1812" marR="1812" marT="1812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360,5</a:t>
                      </a:r>
                      <a:endParaRPr/>
                    </a:p>
                  </a:txBody>
                  <a:tcPr marL="1812" marR="1812" marT="1812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2802"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Сотницыно</a:t>
                      </a:r>
                      <a:endParaRPr/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ОАО «Аграрий»</a:t>
                      </a:r>
                      <a:endParaRPr/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1810</a:t>
                      </a:r>
                      <a:endParaRPr/>
                    </a:p>
                  </a:txBody>
                  <a:tcPr marL="1813" marR="1813" marT="1813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2802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Сотницыно</a:t>
                      </a:r>
                      <a:endParaRPr/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ООО «Интелресурс»</a:t>
                      </a:r>
                      <a:endParaRPr/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677</a:t>
                      </a:r>
                      <a:endParaRPr/>
                    </a:p>
                  </a:txBody>
                  <a:tcPr marL="1813" marR="1813" marT="1813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2802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Старожилово</a:t>
                      </a:r>
                      <a:endParaRPr/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ООО «Старожиловаагроснаб»</a:t>
                      </a:r>
                      <a:endParaRPr/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180</a:t>
                      </a:r>
                      <a:endParaRPr/>
                    </a:p>
                  </a:txBody>
                  <a:tcPr marL="1813" marR="1813" marT="1813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731520" y="325970"/>
            <a:ext cx="10728960" cy="497024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800">
                <a:latin typeface="Times New Roman"/>
                <a:cs typeface="Times New Roman"/>
              </a:rPr>
              <a:t>Приложение 1. Перечень путей необщего пользования</a:t>
            </a:r>
            <a:endParaRPr/>
          </a:p>
        </p:txBody>
      </p:sp>
      <p:sp>
        <p:nvSpPr>
          <p:cNvPr id="7" name="TextBox 6"/>
          <p:cNvSpPr txBox="1"/>
          <p:nvPr/>
        </p:nvSpPr>
        <p:spPr bwMode="auto">
          <a:xfrm>
            <a:off x="532694" y="6484185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u="sng">
                <a:latin typeface="Times New Roman"/>
                <a:cs typeface="Times New Roman"/>
              </a:rPr>
              <a:t>Источник</a:t>
            </a:r>
            <a:r>
              <a:rPr lang="ru-RU" sz="1200">
                <a:latin typeface="Times New Roman"/>
                <a:cs typeface="Times New Roman"/>
              </a:rPr>
              <a:t>: по данным субъекта</a:t>
            </a:r>
            <a:endParaRPr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53683" y="1058495"/>
          <a:ext cx="11274724" cy="250335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023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332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391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7122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1" u="none" strike="noStrike"/>
                        <a:t>Станция примыкания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1" u="none" strike="noStrike"/>
                        <a:t>Наименование ПНП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1" u="none" strike="noStrike"/>
                        <a:t>Длина путей полная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813" marR="1813" marT="1813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1403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Хрущево</a:t>
                      </a:r>
                      <a:endParaRPr/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ООО «Восток»</a:t>
                      </a:r>
                      <a:endParaRPr/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587</a:t>
                      </a:r>
                      <a:endParaRPr/>
                    </a:p>
                  </a:txBody>
                  <a:tcPr marL="1813" marR="1813" marT="1813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8962"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Шилово</a:t>
                      </a:r>
                      <a:endParaRPr/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ООО «АСТОН Крахмало-Продукты»</a:t>
                      </a:r>
                      <a:endParaRPr/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6184</a:t>
                      </a:r>
                      <a:endParaRPr/>
                    </a:p>
                  </a:txBody>
                  <a:tcPr marL="1813" marR="1813" marT="1813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7122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Шилово</a:t>
                      </a:r>
                      <a:endParaRPr/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ООО «Нефрит»</a:t>
                      </a:r>
                      <a:endParaRPr/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399</a:t>
                      </a:r>
                      <a:endParaRPr/>
                    </a:p>
                  </a:txBody>
                  <a:tcPr marL="1813" marR="1813" marT="1813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0682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Шилово</a:t>
                      </a:r>
                      <a:endParaRPr/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ЗАО «ОПС-Шилово»</a:t>
                      </a:r>
                      <a:endParaRPr/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1821</a:t>
                      </a:r>
                      <a:endParaRPr/>
                    </a:p>
                  </a:txBody>
                  <a:tcPr marL="1813" marR="1813" marT="1813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175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Чучково</a:t>
                      </a:r>
                      <a:endParaRPr/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ООО «ОКА-МОЛОКО»</a:t>
                      </a:r>
                      <a:endParaRPr/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228</a:t>
                      </a:r>
                      <a:endParaRPr/>
                    </a:p>
                  </a:txBody>
                  <a:tcPr marL="1813" marR="1813" marT="1813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4175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Шелухово</a:t>
                      </a:r>
                      <a:endParaRPr/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АО «Транснефтьпродукт»</a:t>
                      </a:r>
                      <a:endParaRPr/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6248</a:t>
                      </a:r>
                      <a:endParaRPr/>
                    </a:p>
                  </a:txBody>
                  <a:tcPr marL="1813" marR="1813" marT="1813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581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Вослебово</a:t>
                      </a:r>
                      <a:endParaRPr/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Филиал ПАО «ОГК-6» Рязанская ГРЭс</a:t>
                      </a:r>
                      <a:endParaRPr/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</a:rPr>
                        <a:t>72944</a:t>
                      </a:r>
                      <a:endParaRPr/>
                    </a:p>
                  </a:txBody>
                  <a:tcPr marL="1813" marR="1813" marT="1813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581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1" i="0" u="none" strike="noStrike">
                          <a:latin typeface="Times New Roman"/>
                        </a:rPr>
                        <a:t>ИТОГО:</a:t>
                      </a:r>
                      <a:endParaRPr/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lang="ru-RU" sz="1400" b="0" i="0" u="none" strike="noStrike">
                        <a:latin typeface="Times New Roman"/>
                      </a:endParaRPr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284991</a:t>
                      </a:r>
                      <a:endParaRPr/>
                    </a:p>
                  </a:txBody>
                  <a:tcPr marL="1813" marR="1813" marT="1813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1987448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>
                <a:latin typeface="Times New Roman"/>
                <a:cs typeface="Times New Roman"/>
              </a:rPr>
              <a:t>Проект среднесрочной инвестиционной программы</a:t>
            </a:r>
            <a:endParaRPr lang="ru-RU"/>
          </a:p>
        </p:txBody>
      </p:sp>
      <p:sp>
        <p:nvSpPr>
          <p:cNvPr id="4" name="Заголовок 1"/>
          <p:cNvSpPr txBox="1"/>
          <p:nvPr/>
        </p:nvSpPr>
        <p:spPr bwMode="auto">
          <a:xfrm>
            <a:off x="838200" y="0"/>
            <a:ext cx="10515600" cy="566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3200">
                <a:latin typeface="Times New Roman"/>
                <a:cs typeface="Times New Roman"/>
              </a:rPr>
              <a:t>Проект среднесрочной инвестиционной программы на территории Рязанской области на 2023 - 2025 годы, млн. рублей, без НДС</a:t>
            </a:r>
            <a:endParaRPr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09040" y="566692"/>
            <a:ext cx="11773920" cy="612082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5763" t="17552" r="17033" b="21581"/>
          <a:stretch/>
        </p:blipFill>
        <p:spPr bwMode="auto">
          <a:xfrm>
            <a:off x="0" y="566692"/>
            <a:ext cx="12192000" cy="6261316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>
                <a:latin typeface="Times New Roman"/>
                <a:cs typeface="Times New Roman"/>
              </a:rPr>
              <a:t>Проект среднесрочной инвестиционной программы</a:t>
            </a:r>
            <a:endParaRPr lang="ru-RU"/>
          </a:p>
        </p:txBody>
      </p:sp>
      <p:sp>
        <p:nvSpPr>
          <p:cNvPr id="4" name="Заголовок 1"/>
          <p:cNvSpPr txBox="1"/>
          <p:nvPr/>
        </p:nvSpPr>
        <p:spPr bwMode="auto">
          <a:xfrm>
            <a:off x="838200" y="0"/>
            <a:ext cx="10515600" cy="566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3200">
                <a:latin typeface="Times New Roman"/>
                <a:cs typeface="Times New Roman"/>
              </a:rPr>
              <a:t>Проект среднесрочной инвестиционной программы на территории Владимирской области на 2023 - 2025 годы, млн. рублей, без НДС</a:t>
            </a:r>
            <a:endParaRPr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09040" y="566692"/>
            <a:ext cx="11773920" cy="40084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209039" y="4722218"/>
            <a:ext cx="117739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ru-RU" sz="1400">
                <a:solidFill>
                  <a:srgbClr val="FF0000"/>
                </a:solidFill>
                <a:latin typeface="Times New Roman"/>
                <a:cs typeface="Times New Roman"/>
              </a:rPr>
              <a:t>*Информация по данным автоматизированной системы планирования и учёта инвестиций (АСУ ИНВЕСТ) по состоянию на 30.06.2022 г. Данные подлежат актуализации, т.к. объёмы инвестиций могут быть откорректированы при изменении параметров инвестиционного бюджета ОАО «РЖД», а также в ходе текущих корректировок инвестиционного бюджета Компании на основании решений Совета директоров и Инвестиционного комитета ОАО «РЖД».  </a:t>
            </a:r>
            <a:r>
              <a:rPr lang="en-US" sz="1400">
                <a:solidFill>
                  <a:srgbClr val="FF0000"/>
                </a:solidFill>
                <a:latin typeface="Times New Roman"/>
                <a:cs typeface="Times New Roman"/>
              </a:rPr>
              <a:t>##</a:t>
            </a:r>
            <a:r>
              <a:rPr lang="ru-RU" sz="1400">
                <a:solidFill>
                  <a:srgbClr val="FF0000"/>
                </a:solidFill>
                <a:latin typeface="Times New Roman"/>
                <a:cs typeface="Times New Roman"/>
              </a:rPr>
              <a:t> Примечание: Владимирская область (1) (15)</a:t>
            </a:r>
            <a:endParaRPr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5417" t="13519" r="15885" b="15926"/>
          <a:stretch/>
        </p:blipFill>
        <p:spPr bwMode="auto">
          <a:xfrm>
            <a:off x="0" y="0"/>
            <a:ext cx="12191999" cy="703897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/>
          <a:srcRect l="25364" t="12963" r="15936" b="13147"/>
          <a:stretch/>
        </p:blipFill>
        <p:spPr bwMode="auto">
          <a:xfrm>
            <a:off x="-1" y="1"/>
            <a:ext cx="12191999" cy="697229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 l="25624" t="16945" r="17031" b="17870"/>
          <a:stretch/>
        </p:blipFill>
        <p:spPr bwMode="auto">
          <a:xfrm>
            <a:off x="0" y="19051"/>
            <a:ext cx="12192000" cy="695324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/>
          <a:srcRect l="25521" t="15742" r="16875" b="22870"/>
          <a:stretch/>
        </p:blipFill>
        <p:spPr bwMode="auto">
          <a:xfrm>
            <a:off x="-1" y="19051"/>
            <a:ext cx="12191999" cy="695324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/>
          <a:srcRect l="25635" t="16572" r="16992" b="15706"/>
          <a:stretch/>
        </p:blipFill>
        <p:spPr bwMode="auto">
          <a:xfrm>
            <a:off x="0" y="0"/>
            <a:ext cx="12192000" cy="6966488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8" name="Объект 7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3807272" y="499514"/>
            <a:ext cx="6005660" cy="492714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3100">
                <a:latin typeface="Times New Roman"/>
                <a:ea typeface="Calibri"/>
                <a:cs typeface="Times New Roman"/>
              </a:rPr>
              <a:t>Общие сведения о регионе</a:t>
            </a:r>
            <a:r>
              <a:rPr lang="ru-RU" sz="4400">
                <a:latin typeface="Times New Roman"/>
                <a:ea typeface="Calibri"/>
                <a:cs typeface="Times New Roman"/>
              </a:rPr>
              <a:t/>
            </a:r>
            <a:br>
              <a:rPr lang="ru-RU" sz="4400">
                <a:latin typeface="Times New Roman"/>
                <a:ea typeface="Calibri"/>
                <a:cs typeface="Times New Roman"/>
              </a:rPr>
            </a:b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410809" y="911841"/>
            <a:ext cx="4786218" cy="5356570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Aft>
                <a:spcPts val="800"/>
              </a:spcAft>
              <a:buNone/>
              <a:defRPr/>
            </a:pPr>
            <a:r>
              <a:rPr lang="ru-RU" sz="1500" b="1" u="sng">
                <a:latin typeface="Times New Roman"/>
                <a:ea typeface="Calibri"/>
                <a:cs typeface="Times New Roman"/>
              </a:rPr>
              <a:t>Центральный Федеральный округ</a:t>
            </a:r>
            <a:endParaRPr/>
          </a:p>
          <a:p>
            <a:pPr marL="0" indent="0">
              <a:lnSpc>
                <a:spcPct val="120000"/>
              </a:lnSpc>
              <a:spcAft>
                <a:spcPts val="800"/>
              </a:spcAft>
              <a:buNone/>
              <a:defRPr/>
            </a:pPr>
            <a:r>
              <a:rPr lang="ru-RU" sz="1500" b="1" u="sng">
                <a:latin typeface="Times New Roman"/>
                <a:ea typeface="Calibri"/>
                <a:cs typeface="Times New Roman"/>
              </a:rPr>
              <a:t>Общая площадь региона: </a:t>
            </a:r>
            <a:r>
              <a:rPr lang="ru-RU" sz="1500">
                <a:latin typeface="Times New Roman"/>
                <a:ea typeface="Calibri"/>
                <a:cs typeface="Times New Roman"/>
              </a:rPr>
              <a:t>39 604,9 кв. км.</a:t>
            </a:r>
            <a:endParaRPr/>
          </a:p>
          <a:p>
            <a:pPr marL="0" indent="0">
              <a:lnSpc>
                <a:spcPct val="120000"/>
              </a:lnSpc>
              <a:spcAft>
                <a:spcPts val="800"/>
              </a:spcAft>
              <a:buNone/>
              <a:defRPr/>
            </a:pPr>
            <a:r>
              <a:rPr lang="ru-RU" sz="1500" b="1" u="sng">
                <a:latin typeface="Times New Roman"/>
                <a:ea typeface="Calibri"/>
                <a:cs typeface="Times New Roman"/>
              </a:rPr>
              <a:t>Население</a:t>
            </a:r>
            <a:r>
              <a:rPr lang="ru-RU" sz="1500">
                <a:latin typeface="Times New Roman"/>
                <a:ea typeface="Calibri"/>
                <a:cs typeface="Times New Roman"/>
              </a:rPr>
              <a:t>: 1 103 тыс. чел.</a:t>
            </a:r>
            <a:endParaRPr/>
          </a:p>
          <a:p>
            <a:pPr marL="0" indent="0">
              <a:lnSpc>
                <a:spcPct val="120000"/>
              </a:lnSpc>
              <a:spcAft>
                <a:spcPts val="800"/>
              </a:spcAft>
              <a:buNone/>
              <a:defRPr/>
            </a:pPr>
            <a:r>
              <a:rPr lang="ru-RU" sz="1500" b="1" u="sng">
                <a:latin typeface="Times New Roman"/>
                <a:ea typeface="Calibri"/>
                <a:cs typeface="Times New Roman"/>
              </a:rPr>
              <a:t>Плотность населения</a:t>
            </a:r>
            <a:r>
              <a:rPr lang="ru-RU" sz="1500" b="1">
                <a:latin typeface="Times New Roman"/>
                <a:ea typeface="Calibri"/>
                <a:cs typeface="Times New Roman"/>
              </a:rPr>
              <a:t>: </a:t>
            </a:r>
            <a:r>
              <a:rPr lang="ru-RU" sz="1500">
                <a:latin typeface="Times New Roman"/>
                <a:ea typeface="Calibri"/>
                <a:cs typeface="Times New Roman"/>
              </a:rPr>
              <a:t>27,4 чел. на кв. км.</a:t>
            </a:r>
            <a:endParaRPr/>
          </a:p>
          <a:p>
            <a:pPr marL="0" indent="0">
              <a:lnSpc>
                <a:spcPct val="120000"/>
              </a:lnSpc>
              <a:spcAft>
                <a:spcPts val="800"/>
              </a:spcAft>
              <a:buNone/>
              <a:defRPr/>
            </a:pPr>
            <a:r>
              <a:rPr lang="ru-RU" sz="1500" b="1" u="sng">
                <a:latin typeface="Times New Roman"/>
                <a:ea typeface="Calibri"/>
                <a:cs typeface="Times New Roman"/>
              </a:rPr>
              <a:t>Городское население</a:t>
            </a:r>
            <a:r>
              <a:rPr lang="ru-RU" sz="1500">
                <a:latin typeface="Times New Roman"/>
                <a:ea typeface="Calibri"/>
                <a:cs typeface="Times New Roman"/>
              </a:rPr>
              <a:t>: 71,4 %</a:t>
            </a:r>
            <a:endParaRPr/>
          </a:p>
          <a:p>
            <a:pPr marL="0" indent="0">
              <a:lnSpc>
                <a:spcPct val="120000"/>
              </a:lnSpc>
              <a:spcAft>
                <a:spcPts val="800"/>
              </a:spcAft>
              <a:buNone/>
              <a:defRPr/>
            </a:pPr>
            <a:r>
              <a:rPr lang="ru-RU" sz="1500" b="1" u="sng">
                <a:latin typeface="Times New Roman"/>
                <a:ea typeface="Calibri"/>
                <a:cs typeface="Times New Roman"/>
              </a:rPr>
              <a:t>Административно-территориальное деление:</a:t>
            </a:r>
            <a:endParaRPr/>
          </a:p>
          <a:p>
            <a:pPr marL="268288" algn="just">
              <a:spcAft>
                <a:spcPts val="800"/>
              </a:spcAft>
              <a:buNone/>
              <a:defRPr/>
            </a:pPr>
            <a:r>
              <a:rPr lang="ru-RU" sz="1500">
                <a:latin typeface="Times New Roman"/>
                <a:ea typeface="Calibri"/>
                <a:cs typeface="Times New Roman"/>
              </a:rPr>
              <a:t>Муниципальные районы – 25</a:t>
            </a:r>
            <a:endParaRPr/>
          </a:p>
          <a:p>
            <a:pPr marL="268288" algn="just">
              <a:spcAft>
                <a:spcPts val="800"/>
              </a:spcAft>
              <a:buNone/>
              <a:defRPr/>
            </a:pPr>
            <a:r>
              <a:rPr lang="ru-RU" sz="1500">
                <a:latin typeface="Times New Roman"/>
                <a:ea typeface="Calibri"/>
                <a:cs typeface="Times New Roman"/>
              </a:rPr>
              <a:t>Городские округа – 4</a:t>
            </a:r>
            <a:endParaRPr/>
          </a:p>
          <a:p>
            <a:pPr marL="268288" algn="just">
              <a:spcAft>
                <a:spcPts val="800"/>
              </a:spcAft>
              <a:buNone/>
              <a:defRPr/>
            </a:pPr>
            <a:r>
              <a:rPr lang="ru-RU" sz="1500">
                <a:latin typeface="Times New Roman"/>
                <a:ea typeface="Calibri"/>
                <a:cs typeface="Times New Roman"/>
              </a:rPr>
              <a:t>Сельских поселений – 232</a:t>
            </a:r>
            <a:endParaRPr/>
          </a:p>
          <a:p>
            <a:pPr marL="268288" algn="just">
              <a:spcAft>
                <a:spcPts val="800"/>
              </a:spcAft>
              <a:buNone/>
              <a:defRPr/>
            </a:pPr>
            <a:r>
              <a:rPr lang="ru-RU" sz="1500">
                <a:latin typeface="Times New Roman"/>
                <a:ea typeface="Calibri"/>
                <a:cs typeface="Times New Roman"/>
              </a:rPr>
              <a:t>Городских поселений - 29</a:t>
            </a:r>
            <a:endParaRPr/>
          </a:p>
          <a:p>
            <a:pPr marL="0" indent="0">
              <a:lnSpc>
                <a:spcPct val="120000"/>
              </a:lnSpc>
              <a:spcAft>
                <a:spcPts val="800"/>
              </a:spcAft>
              <a:buNone/>
              <a:defRPr/>
            </a:pPr>
            <a:endParaRPr lang="ru-RU" sz="220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marL="0" indent="0">
              <a:lnSpc>
                <a:spcPct val="120000"/>
              </a:lnSpc>
              <a:spcAft>
                <a:spcPts val="800"/>
              </a:spcAft>
              <a:buNone/>
              <a:defRPr/>
            </a:pPr>
            <a:endParaRPr lang="ru-RU" sz="2200">
              <a:latin typeface="Times New Roman"/>
              <a:ea typeface="Calibri"/>
              <a:cs typeface="Times New Roman"/>
            </a:endParaRPr>
          </a:p>
          <a:p>
            <a:pPr>
              <a:defRPr/>
            </a:pPr>
            <a:endParaRPr lang="ru-RU"/>
          </a:p>
        </p:txBody>
      </p:sp>
      <p:sp>
        <p:nvSpPr>
          <p:cNvPr id="5" name="TextBox 4"/>
          <p:cNvSpPr txBox="1"/>
          <p:nvPr/>
        </p:nvSpPr>
        <p:spPr bwMode="auto">
          <a:xfrm>
            <a:off x="5947915" y="911841"/>
            <a:ext cx="4302035" cy="2580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algn="just">
              <a:spcAft>
                <a:spcPts val="800"/>
              </a:spcAft>
              <a:buNone/>
              <a:defRPr/>
            </a:pPr>
            <a:r>
              <a:rPr lang="ru-RU" sz="1500" b="1" u="sng">
                <a:latin typeface="Times New Roman"/>
                <a:ea typeface="Calibri"/>
                <a:cs typeface="Times New Roman"/>
              </a:rPr>
              <a:t>Крупные города по численности населения:</a:t>
            </a:r>
            <a:endParaRPr/>
          </a:p>
          <a:p>
            <a:pPr marL="268288">
              <a:spcAft>
                <a:spcPts val="800"/>
              </a:spcAft>
              <a:buNone/>
              <a:defRPr/>
            </a:pPr>
            <a:r>
              <a:rPr lang="ru-RU" sz="1500">
                <a:latin typeface="Times New Roman"/>
                <a:ea typeface="Calibri"/>
                <a:cs typeface="Times New Roman"/>
              </a:rPr>
              <a:t>Рязань   	 - 	529 400</a:t>
            </a:r>
            <a:endParaRPr/>
          </a:p>
          <a:p>
            <a:pPr marL="268288">
              <a:spcAft>
                <a:spcPts val="800"/>
              </a:spcAft>
              <a:defRPr/>
            </a:pPr>
            <a:r>
              <a:rPr lang="ru-RU" sz="1500">
                <a:latin typeface="Times New Roman"/>
                <a:cs typeface="Times New Roman"/>
              </a:rPr>
              <a:t>Касимов                   -	 28 100</a:t>
            </a:r>
            <a:endParaRPr/>
          </a:p>
          <a:p>
            <a:pPr marL="268288">
              <a:spcAft>
                <a:spcPts val="800"/>
              </a:spcAft>
              <a:buNone/>
              <a:defRPr/>
            </a:pPr>
            <a:r>
              <a:rPr lang="ru-RU" sz="1500">
                <a:latin typeface="Times New Roman"/>
                <a:cs typeface="Times New Roman"/>
              </a:rPr>
              <a:t>Скопин                   </a:t>
            </a:r>
            <a:r>
              <a:rPr lang="ru-RU" sz="1500" b="0" i="0">
                <a:latin typeface="Times New Roman"/>
                <a:cs typeface="Times New Roman"/>
              </a:rPr>
              <a:t>  -	 25 800</a:t>
            </a:r>
            <a:endParaRPr/>
          </a:p>
          <a:p>
            <a:pPr marL="268288">
              <a:spcAft>
                <a:spcPts val="800"/>
              </a:spcAft>
              <a:buNone/>
              <a:defRPr/>
            </a:pPr>
            <a:r>
              <a:rPr lang="ru-RU" sz="1500" b="0" i="0">
                <a:latin typeface="Times New Roman"/>
                <a:cs typeface="Times New Roman"/>
              </a:rPr>
              <a:t>Сасово                      - 	 22 700</a:t>
            </a:r>
            <a:endParaRPr/>
          </a:p>
          <a:p>
            <a:pPr marL="0" indent="0" algn="r">
              <a:spcAft>
                <a:spcPts val="800"/>
              </a:spcAft>
              <a:buNone/>
              <a:defRPr/>
            </a:pPr>
            <a:endParaRPr lang="ru-RU" sz="140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marL="0" indent="0" algn="r">
              <a:spcAft>
                <a:spcPts val="800"/>
              </a:spcAft>
              <a:buNone/>
              <a:defRPr/>
            </a:pPr>
            <a:r>
              <a:rPr lang="ru-RU" sz="80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 </a:t>
            </a:r>
            <a:endParaRPr lang="ru-RU" sz="800">
              <a:latin typeface="Times New Roman"/>
              <a:ea typeface="Calibri"/>
              <a:cs typeface="Times New Roman"/>
            </a:endParaRPr>
          </a:p>
          <a:p>
            <a:pPr>
              <a:defRPr/>
            </a:pPr>
            <a:endParaRPr lang="ru-RU"/>
          </a:p>
        </p:txBody>
      </p:sp>
      <p:sp>
        <p:nvSpPr>
          <p:cNvPr id="6" name="TextBox 5"/>
          <p:cNvSpPr txBox="1"/>
          <p:nvPr/>
        </p:nvSpPr>
        <p:spPr bwMode="auto">
          <a:xfrm>
            <a:off x="479677" y="6512577"/>
            <a:ext cx="10456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u="sng">
                <a:latin typeface="Times New Roman"/>
                <a:cs typeface="Times New Roman"/>
              </a:rPr>
              <a:t>Источник:</a:t>
            </a:r>
            <a:r>
              <a:rPr lang="ru-RU" sz="1200">
                <a:latin typeface="Times New Roman"/>
                <a:cs typeface="Times New Roman"/>
              </a:rPr>
              <a:t> </a:t>
            </a:r>
            <a:r>
              <a:rPr lang="ru-RU" sz="1200">
                <a:latin typeface="Times New Roman"/>
                <a:ea typeface="Calibri"/>
                <a:cs typeface="Times New Roman"/>
              </a:rPr>
              <a:t>Письмо Министерства Транспорта и автомобильных дорог Рязанской области от 15.06.2023 № ВЕ/6-3076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>
                <a:latin typeface="Times New Roman"/>
                <a:cs typeface="Times New Roman"/>
              </a:rPr>
              <a:t>Проект среднесрочной инвестиционной программы</a:t>
            </a:r>
            <a:endParaRPr lang="ru-RU"/>
          </a:p>
        </p:txBody>
      </p:sp>
      <p:sp>
        <p:nvSpPr>
          <p:cNvPr id="4" name="Заголовок 1"/>
          <p:cNvSpPr txBox="1"/>
          <p:nvPr/>
        </p:nvSpPr>
        <p:spPr bwMode="auto">
          <a:xfrm>
            <a:off x="838200" y="0"/>
            <a:ext cx="10515600" cy="566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3200">
                <a:latin typeface="Times New Roman"/>
                <a:cs typeface="Times New Roman"/>
              </a:rPr>
              <a:t>Проект среднесрочной инвестиционной программы на территории Владимирской области на 2023 - 2025 годы, млн. рублей, без НДС</a:t>
            </a:r>
            <a:endParaRPr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09040" y="566692"/>
            <a:ext cx="11773920" cy="40084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209039" y="4722218"/>
            <a:ext cx="117739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ru-RU" sz="1400">
                <a:solidFill>
                  <a:srgbClr val="FF0000"/>
                </a:solidFill>
                <a:latin typeface="Times New Roman"/>
                <a:cs typeface="Times New Roman"/>
              </a:rPr>
              <a:t>*Информация по данным автоматизированной системы планирования и учёта инвестиций (АСУ ИНВЕСТ) по состоянию на 30.06.2022 г. Данные подлежат актуализации, т.к. объёмы инвестиций могут быть откорректированы при изменении параметров инвестиционного бюджета ОАО «РЖД», а также в ходе текущих корректировок инвестиционного бюджета Компании на основании решений Совета директоров и Инвестиционного комитета ОАО «РЖД».  </a:t>
            </a:r>
            <a:r>
              <a:rPr lang="en-US" sz="1400">
                <a:solidFill>
                  <a:srgbClr val="FF0000"/>
                </a:solidFill>
                <a:latin typeface="Times New Roman"/>
                <a:cs typeface="Times New Roman"/>
              </a:rPr>
              <a:t>##</a:t>
            </a:r>
            <a:r>
              <a:rPr lang="ru-RU" sz="1400">
                <a:solidFill>
                  <a:srgbClr val="FF0000"/>
                </a:solidFill>
                <a:latin typeface="Times New Roman"/>
                <a:cs typeface="Times New Roman"/>
              </a:rPr>
              <a:t> Примечание: Владимирская область (1) (15)</a:t>
            </a:r>
            <a:endParaRPr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5417" t="13519" r="15885" b="15926"/>
          <a:stretch/>
        </p:blipFill>
        <p:spPr bwMode="auto">
          <a:xfrm>
            <a:off x="0" y="0"/>
            <a:ext cx="12191999" cy="703897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/>
          <a:srcRect l="25364" t="12963" r="15936" b="13147"/>
          <a:stretch/>
        </p:blipFill>
        <p:spPr bwMode="auto">
          <a:xfrm>
            <a:off x="-1" y="1"/>
            <a:ext cx="12191999" cy="697229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 l="25624" t="16945" r="17031" b="17870"/>
          <a:stretch/>
        </p:blipFill>
        <p:spPr bwMode="auto">
          <a:xfrm>
            <a:off x="0" y="19051"/>
            <a:ext cx="12192000" cy="695324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/>
          <a:srcRect l="25521" t="15742" r="16875" b="22870"/>
          <a:stretch/>
        </p:blipFill>
        <p:spPr bwMode="auto">
          <a:xfrm>
            <a:off x="-1" y="19051"/>
            <a:ext cx="12191999" cy="695324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/>
          <a:srcRect l="25635" t="16572" r="16992" b="15706"/>
          <a:stretch/>
        </p:blipFill>
        <p:spPr bwMode="auto">
          <a:xfrm>
            <a:off x="0" y="0"/>
            <a:ext cx="12192000" cy="696648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/>
          <a:srcRect l="25720" t="15518" r="16906" b="16685"/>
          <a:stretch/>
        </p:blipFill>
        <p:spPr bwMode="auto">
          <a:xfrm>
            <a:off x="0" y="19051"/>
            <a:ext cx="12191998" cy="6974239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9" name="Объект 8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>
                <a:latin typeface="Times New Roman"/>
                <a:cs typeface="Times New Roman"/>
              </a:rPr>
              <a:t>Проект среднесрочной инвестиционной программы</a:t>
            </a:r>
            <a:endParaRPr lang="ru-RU"/>
          </a:p>
        </p:txBody>
      </p:sp>
      <p:sp>
        <p:nvSpPr>
          <p:cNvPr id="4" name="Заголовок 1"/>
          <p:cNvSpPr txBox="1"/>
          <p:nvPr/>
        </p:nvSpPr>
        <p:spPr bwMode="auto">
          <a:xfrm>
            <a:off x="838200" y="0"/>
            <a:ext cx="10515600" cy="566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3200">
                <a:latin typeface="Times New Roman"/>
                <a:cs typeface="Times New Roman"/>
              </a:rPr>
              <a:t>Проект среднесрочной инвестиционной программы на территории Владимирской области на 2023 - 2025 годы, млн. рублей, без НДС</a:t>
            </a:r>
            <a:endParaRPr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09040" y="566692"/>
            <a:ext cx="11773920" cy="40084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209039" y="4722218"/>
            <a:ext cx="117739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ru-RU" sz="1400">
                <a:solidFill>
                  <a:srgbClr val="FF0000"/>
                </a:solidFill>
                <a:latin typeface="Times New Roman"/>
                <a:cs typeface="Times New Roman"/>
              </a:rPr>
              <a:t>*Информация по данным автоматизированной системы планирования и учёта инвестиций (АСУ ИНВЕСТ) по состоянию на 30.06.2022 г. Данные подлежат актуализации, т.к. объёмы инвестиций могут быть откорректированы при изменении параметров инвестиционного бюджета ОАО «РЖД», а также в ходе текущих корректировок инвестиционного бюджета Компании на основании решений Совета директоров и Инвестиционного комитета ОАО «РЖД».  </a:t>
            </a:r>
            <a:r>
              <a:rPr lang="en-US" sz="1400">
                <a:solidFill>
                  <a:srgbClr val="FF0000"/>
                </a:solidFill>
                <a:latin typeface="Times New Roman"/>
                <a:cs typeface="Times New Roman"/>
              </a:rPr>
              <a:t>##</a:t>
            </a:r>
            <a:r>
              <a:rPr lang="ru-RU" sz="1400">
                <a:solidFill>
                  <a:srgbClr val="FF0000"/>
                </a:solidFill>
                <a:latin typeface="Times New Roman"/>
                <a:cs typeface="Times New Roman"/>
              </a:rPr>
              <a:t> Примечание: Владимирская область (1) (15)</a:t>
            </a:r>
            <a:endParaRPr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5417" t="13519" r="15885" b="15926"/>
          <a:stretch/>
        </p:blipFill>
        <p:spPr bwMode="auto">
          <a:xfrm>
            <a:off x="0" y="0"/>
            <a:ext cx="12191999" cy="703897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/>
          <a:srcRect l="25364" t="12963" r="15936" b="13147"/>
          <a:stretch/>
        </p:blipFill>
        <p:spPr bwMode="auto">
          <a:xfrm>
            <a:off x="-1" y="1"/>
            <a:ext cx="12191999" cy="697229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 l="25624" t="16945" r="17031" b="17870"/>
          <a:stretch/>
        </p:blipFill>
        <p:spPr bwMode="auto">
          <a:xfrm>
            <a:off x="0" y="19051"/>
            <a:ext cx="12192000" cy="695324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/>
          <a:srcRect l="25521" t="15742" r="16875" b="22870"/>
          <a:stretch/>
        </p:blipFill>
        <p:spPr bwMode="auto">
          <a:xfrm>
            <a:off x="-1" y="19051"/>
            <a:ext cx="12191999" cy="695324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/>
          <a:srcRect l="25635" t="16572" r="16992" b="15706"/>
          <a:stretch/>
        </p:blipFill>
        <p:spPr bwMode="auto">
          <a:xfrm>
            <a:off x="0" y="0"/>
            <a:ext cx="12192000" cy="696648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/>
          <a:srcRect l="25720" t="15518" r="16906" b="16685"/>
          <a:stretch/>
        </p:blipFill>
        <p:spPr bwMode="auto">
          <a:xfrm>
            <a:off x="0" y="19051"/>
            <a:ext cx="12191998" cy="697423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9"/>
          <a:srcRect l="25635" t="19058" r="16992" b="15329"/>
          <a:stretch/>
        </p:blipFill>
        <p:spPr bwMode="auto">
          <a:xfrm>
            <a:off x="0" y="0"/>
            <a:ext cx="12191998" cy="7032858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9" name="Объект 8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>
                <a:latin typeface="Times New Roman"/>
                <a:cs typeface="Times New Roman"/>
              </a:rPr>
              <a:t>Проект среднесрочной инвестиционной программы</a:t>
            </a:r>
            <a:endParaRPr lang="ru-RU"/>
          </a:p>
        </p:txBody>
      </p:sp>
      <p:sp>
        <p:nvSpPr>
          <p:cNvPr id="4" name="Заголовок 1"/>
          <p:cNvSpPr txBox="1"/>
          <p:nvPr/>
        </p:nvSpPr>
        <p:spPr bwMode="auto">
          <a:xfrm>
            <a:off x="838200" y="0"/>
            <a:ext cx="10515600" cy="566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3200">
                <a:latin typeface="Times New Roman"/>
                <a:cs typeface="Times New Roman"/>
              </a:rPr>
              <a:t>Проект среднесрочной инвестиционной программы на территории Владимирской области на 2023 - 2025 годы, млн. рублей, без НДС</a:t>
            </a:r>
            <a:endParaRPr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09040" y="566692"/>
            <a:ext cx="11773920" cy="40084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209039" y="4722218"/>
            <a:ext cx="117739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ru-RU" sz="1400">
                <a:solidFill>
                  <a:srgbClr val="FF0000"/>
                </a:solidFill>
                <a:latin typeface="Times New Roman"/>
                <a:cs typeface="Times New Roman"/>
              </a:rPr>
              <a:t>*Информация по данным автоматизированной системы планирования и учёта инвестиций (АСУ ИНВЕСТ) по состоянию на 30.06.2022 г. Данные подлежат актуализации, т.к. объёмы инвестиций могут быть откорректированы при изменении параметров инвестиционного бюджета ОАО «РЖД», а также в ходе текущих корректировок инвестиционного бюджета Компании на основании решений Совета директоров и Инвестиционного комитета ОАО «РЖД».  </a:t>
            </a:r>
            <a:r>
              <a:rPr lang="en-US" sz="1400">
                <a:solidFill>
                  <a:srgbClr val="FF0000"/>
                </a:solidFill>
                <a:latin typeface="Times New Roman"/>
                <a:cs typeface="Times New Roman"/>
              </a:rPr>
              <a:t>##</a:t>
            </a:r>
            <a:r>
              <a:rPr lang="ru-RU" sz="1400">
                <a:solidFill>
                  <a:srgbClr val="FF0000"/>
                </a:solidFill>
                <a:latin typeface="Times New Roman"/>
                <a:cs typeface="Times New Roman"/>
              </a:rPr>
              <a:t> Примечание: Владимирская область (1) (15)</a:t>
            </a:r>
            <a:endParaRPr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5417" t="13519" r="15885" b="15926"/>
          <a:stretch/>
        </p:blipFill>
        <p:spPr bwMode="auto">
          <a:xfrm>
            <a:off x="0" y="0"/>
            <a:ext cx="12191999" cy="703897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/>
          <a:srcRect l="25364" t="12963" r="15936" b="13147"/>
          <a:stretch/>
        </p:blipFill>
        <p:spPr bwMode="auto">
          <a:xfrm>
            <a:off x="-1" y="1"/>
            <a:ext cx="12191999" cy="697229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 l="25624" t="16945" r="17031" b="17870"/>
          <a:stretch/>
        </p:blipFill>
        <p:spPr bwMode="auto">
          <a:xfrm>
            <a:off x="0" y="19051"/>
            <a:ext cx="12192000" cy="695324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/>
          <a:srcRect l="25521" t="15742" r="16875" b="22870"/>
          <a:stretch/>
        </p:blipFill>
        <p:spPr bwMode="auto">
          <a:xfrm>
            <a:off x="-1" y="19051"/>
            <a:ext cx="12191999" cy="695324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/>
          <a:srcRect l="25635" t="16572" r="16992" b="15706"/>
          <a:stretch/>
        </p:blipFill>
        <p:spPr bwMode="auto">
          <a:xfrm>
            <a:off x="0" y="0"/>
            <a:ext cx="12192000" cy="696648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/>
          <a:srcRect l="25720" t="15518" r="16906" b="16685"/>
          <a:stretch/>
        </p:blipFill>
        <p:spPr bwMode="auto">
          <a:xfrm>
            <a:off x="0" y="19051"/>
            <a:ext cx="12191998" cy="697423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9"/>
          <a:srcRect l="25635" t="19058" r="16992" b="15329"/>
          <a:stretch/>
        </p:blipFill>
        <p:spPr bwMode="auto">
          <a:xfrm>
            <a:off x="0" y="0"/>
            <a:ext cx="12191998" cy="703285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0"/>
          <a:srcRect l="25720" t="21695" r="16822" b="8625"/>
          <a:stretch/>
        </p:blipFill>
        <p:spPr bwMode="auto">
          <a:xfrm>
            <a:off x="0" y="0"/>
            <a:ext cx="12104176" cy="699329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9" name="Объект 8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77372162" name="Заголовок 1"/>
          <p:cNvSpPr>
            <a:spLocks noGrp="1"/>
          </p:cNvSpPr>
          <p:nvPr>
            <p:ph type="title"/>
          </p:nvPr>
        </p:nvSpPr>
        <p:spPr bwMode="auto">
          <a:xfrm>
            <a:off x="209006" y="342158"/>
            <a:ext cx="11504021" cy="755119"/>
          </a:xfrm>
        </p:spPr>
        <p:txBody>
          <a:bodyPr>
            <a:noAutofit/>
          </a:bodyPr>
          <a:lstStyle/>
          <a:p>
            <a:pPr algn="ctr">
              <a:spcBef>
                <a:spcPts val="1000"/>
              </a:spcBef>
              <a:defRPr/>
            </a:pPr>
            <a:r>
              <a:rPr lang="ru-RU" sz="1800" b="1" u="sng">
                <a:latin typeface="Times New Roman"/>
                <a:ea typeface="+mn-ea"/>
                <a:cs typeface="Times New Roman"/>
              </a:rPr>
              <a:t>Проблемные вопросы региона в сфере железнодорожных перевозок, представленных от субъекта     Российской Федерации:</a:t>
            </a:r>
            <a:endParaRPr sz="1800" b="1" u="sng">
              <a:latin typeface="Times New Roman"/>
              <a:ea typeface="+mn-ea"/>
              <a:cs typeface="Times New Roman"/>
            </a:endParaRPr>
          </a:p>
        </p:txBody>
      </p:sp>
      <p:sp>
        <p:nvSpPr>
          <p:cNvPr id="1995974464" name="Объект 2"/>
          <p:cNvSpPr>
            <a:spLocks noGrp="1"/>
          </p:cNvSpPr>
          <p:nvPr>
            <p:ph idx="1"/>
          </p:nvPr>
        </p:nvSpPr>
        <p:spPr bwMode="auto">
          <a:xfrm>
            <a:off x="545538" y="1049340"/>
            <a:ext cx="10796450" cy="4914219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endParaRPr lang="ru-RU" sz="1400">
              <a:latin typeface="Times New Roman"/>
              <a:cs typeface="Times New Roman"/>
            </a:endParaRPr>
          </a:p>
          <a:p>
            <a:pPr marL="0" indent="0">
              <a:buNone/>
              <a:defRPr/>
            </a:pPr>
            <a:r>
              <a:rPr lang="ru-RU" sz="1400">
                <a:latin typeface="Times New Roman"/>
                <a:cs typeface="Times New Roman"/>
              </a:rPr>
              <a:t>Длительное согласование заявок грузоотправителей на перевозку грузов железнодорожным транспортом, несвоевременность подачи и уборки вагонов, в связи с недостаточным количеством маневровых тепловозов на станциях Рязанской области, отклонения от графика отгрузки, увеличение стоимости железнодорожных тарифов, что приводит к снижению закупочных цен у сельхозпроизводителей Рязанской области.</a:t>
            </a:r>
            <a:endParaRPr/>
          </a:p>
          <a:p>
            <a:pPr marL="0" indent="0">
              <a:buNone/>
              <a:defRPr/>
            </a:pPr>
            <a:endParaRPr lang="ru-RU" sz="1400">
              <a:latin typeface="Times New Roman"/>
              <a:cs typeface="Times New Roman"/>
            </a:endParaRPr>
          </a:p>
          <a:p>
            <a:pPr marL="0" indent="0" algn="ctr">
              <a:buNone/>
              <a:defRPr/>
            </a:pPr>
            <a:r>
              <a:rPr lang="ru-RU" sz="1800" b="1">
                <a:latin typeface="Times New Roman"/>
                <a:cs typeface="Times New Roman"/>
              </a:rPr>
              <a:t>              </a:t>
            </a:r>
            <a:r>
              <a:rPr lang="ru-RU" sz="1800" b="1" u="sng">
                <a:latin typeface="Times New Roman"/>
                <a:cs typeface="Times New Roman"/>
              </a:rPr>
              <a:t>Предполагаемые пути решения проблемных вопросов, представленные субъектом  Российской Федерации:</a:t>
            </a:r>
            <a:endParaRPr/>
          </a:p>
          <a:p>
            <a:pPr marL="0" indent="0">
              <a:buNone/>
              <a:defRPr/>
            </a:pPr>
            <a:endParaRPr lang="ru-RU" sz="1400">
              <a:latin typeface="Times New Roman"/>
              <a:cs typeface="Times New Roman"/>
            </a:endParaRPr>
          </a:p>
          <a:p>
            <a:pPr marL="0" indent="0">
              <a:buNone/>
              <a:defRPr/>
            </a:pPr>
            <a:r>
              <a:rPr lang="ru-RU" sz="1400">
                <a:latin typeface="Times New Roman"/>
                <a:cs typeface="Times New Roman"/>
              </a:rPr>
              <a:t>С целью решения существующих проблем Московско-Рязанский регион Московской железной дороги обеспечивает конструктивное взаимодействие с участниками транспортного рынка, организует взаимодействие с филиалами и структурными подразделениями ОАО «РЖД».</a:t>
            </a:r>
            <a:endParaRPr/>
          </a:p>
        </p:txBody>
      </p:sp>
      <p:sp>
        <p:nvSpPr>
          <p:cNvPr id="831909406" name="TextBox 3"/>
          <p:cNvSpPr txBox="1"/>
          <p:nvPr/>
        </p:nvSpPr>
        <p:spPr bwMode="auto">
          <a:xfrm>
            <a:off x="312523" y="6486658"/>
            <a:ext cx="8821062" cy="335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u="sng">
                <a:latin typeface="Times New Roman"/>
                <a:cs typeface="Times New Roman"/>
              </a:rPr>
              <a:t>Источник:</a:t>
            </a:r>
            <a:r>
              <a:rPr lang="ru-RU" sz="1600">
                <a:latin typeface="Times New Roman"/>
                <a:cs typeface="Times New Roman"/>
              </a:rPr>
              <a:t> по данным субъекта</a:t>
            </a:r>
            <a:endParaRPr sz="1600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105636"/>
            <a:ext cx="10515600" cy="984255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800">
                <a:latin typeface="Times New Roman"/>
                <a:cs typeface="Times New Roman"/>
              </a:rPr>
              <a:t>Крупнейшие предприятия региона </a:t>
            </a:r>
            <a:br>
              <a:rPr lang="ru-RU" sz="2800">
                <a:latin typeface="Times New Roman"/>
                <a:cs typeface="Times New Roman"/>
              </a:rPr>
            </a:br>
            <a:r>
              <a:rPr lang="ru-RU" sz="2800">
                <a:latin typeface="Times New Roman"/>
                <a:cs typeface="Times New Roman"/>
              </a:rPr>
              <a:t>взаимодействующие с железнодорожным транспортом</a:t>
            </a:r>
            <a:endParaRPr/>
          </a:p>
        </p:txBody>
      </p:sp>
      <p:sp>
        <p:nvSpPr>
          <p:cNvPr id="8" name="TextBox 7"/>
          <p:cNvSpPr txBox="1"/>
          <p:nvPr/>
        </p:nvSpPr>
        <p:spPr bwMode="auto">
          <a:xfrm>
            <a:off x="329938" y="6510600"/>
            <a:ext cx="90917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u="sng">
                <a:latin typeface="Times New Roman"/>
                <a:cs typeface="Times New Roman"/>
              </a:rPr>
              <a:t>Источник: </a:t>
            </a:r>
            <a:r>
              <a:rPr lang="ru-RU" sz="1200">
                <a:latin typeface="Times New Roman"/>
                <a:cs typeface="Times New Roman"/>
              </a:rPr>
              <a:t>письмо Минтранса и автомобильных дорог Рязанской области от 30.03.2023 № ВЕ/6-1513</a:t>
            </a:r>
            <a:endParaRPr lang="ru-RU" sz="1200" u="sng">
              <a:latin typeface="Times New Roman"/>
              <a:cs typeface="Times New Roman"/>
            </a:endParaRPr>
          </a:p>
        </p:txBody>
      </p:sp>
      <p:graphicFrame>
        <p:nvGraphicFramePr>
          <p:cNvPr id="9" name="Таблица 9"/>
          <p:cNvGraphicFramePr>
            <a:graphicFrameLocks noGrp="1"/>
          </p:cNvGraphicFramePr>
          <p:nvPr/>
        </p:nvGraphicFramePr>
        <p:xfrm>
          <a:off x="353684" y="1138687"/>
          <a:ext cx="11395494" cy="42349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415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539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3683">
                <a:tc>
                  <a:txBody>
                    <a:bodyPr/>
                    <a:lstStyle/>
                    <a:p>
                      <a:pPr marL="0" marR="0" lvl="0" indent="0" algn="just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b="1" u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Наименование предприятия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b="1" u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Вид экономической деятельности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936"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b="0" i="0" u="none" strike="noStrike" cap="none" spc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ООО «Регион Металл»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Обработка отходов и лома черных металлов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5079"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b="0" i="0" u="none" strike="noStrike" cap="none" spc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ООО «Русские мельницы»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Производство муки из зерновых культур, хранение и складирование зерна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5766"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b="0" i="0" u="none" strike="noStrike" cap="none" spc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ООО «Рязанский трубный завод»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Производство прочих стальных изделий первичной обработкой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6158"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b="0" i="0" u="none" strike="noStrike" cap="none" spc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ООО «Сабуровский комбинат хлебопродуктов»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ru-RU" sz="16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Производство продуктов мукомольной и крупяной промышленности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4382"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b="0" i="0" u="none" strike="noStrike" cap="none" spc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ООО «СтальРесурс»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Обработка отходов и лома черных металлов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b="0" i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ООО «Элеватор Кораблино»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ru-RU" sz="16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Хранение и складирование зерна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13859"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b="0" i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ООО «ЮНИТЭК ГРУПП»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Продовольственные товары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13859"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b="0" i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АО «Рязанская нефтеперерабатывающая компания»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Производство нефтепродутов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105636"/>
            <a:ext cx="10515600" cy="984255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400">
                <a:latin typeface="Times New Roman"/>
                <a:cs typeface="Times New Roman"/>
              </a:rPr>
              <a:t>Крупнейшие предприятия региона </a:t>
            </a:r>
            <a:br>
              <a:rPr lang="ru-RU" sz="2400">
                <a:latin typeface="Times New Roman"/>
                <a:cs typeface="Times New Roman"/>
              </a:rPr>
            </a:br>
            <a:r>
              <a:rPr lang="ru-RU" sz="2400">
                <a:latin typeface="Times New Roman"/>
                <a:cs typeface="Times New Roman"/>
              </a:rPr>
              <a:t>взаимодействующие с железнодорожным транспортом</a:t>
            </a:r>
            <a:endParaRPr/>
          </a:p>
        </p:txBody>
      </p:sp>
      <p:sp>
        <p:nvSpPr>
          <p:cNvPr id="8" name="TextBox 7"/>
          <p:cNvSpPr txBox="1"/>
          <p:nvPr/>
        </p:nvSpPr>
        <p:spPr bwMode="auto">
          <a:xfrm>
            <a:off x="319177" y="6461183"/>
            <a:ext cx="91008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u="sng">
                <a:latin typeface="Times New Roman"/>
                <a:cs typeface="Times New Roman"/>
              </a:rPr>
              <a:t>Источник: </a:t>
            </a:r>
            <a:r>
              <a:rPr lang="ru-RU" sz="1200">
                <a:latin typeface="Times New Roman"/>
                <a:cs typeface="Times New Roman"/>
              </a:rPr>
              <a:t>письмо Минтранса и автомобильных дорог Рязанской области от 30.03.2023 № ВЕ/6-1513</a:t>
            </a:r>
            <a:endParaRPr lang="ru-RU" sz="1200"/>
          </a:p>
        </p:txBody>
      </p:sp>
      <p:graphicFrame>
        <p:nvGraphicFramePr>
          <p:cNvPr id="9" name="Таблица 9"/>
          <p:cNvGraphicFramePr>
            <a:graphicFrameLocks noGrp="1"/>
          </p:cNvGraphicFramePr>
          <p:nvPr/>
        </p:nvGraphicFramePr>
        <p:xfrm>
          <a:off x="396816" y="1098783"/>
          <a:ext cx="11481758" cy="37491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528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289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5949"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b="1" u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Наименование предприятия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b="1" u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Вид экономической деятельности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1900">
                <a:tc>
                  <a:txBody>
                    <a:bodyPr/>
                    <a:lstStyle/>
                    <a:p>
                      <a:pPr marL="15875" indent="-15875"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Обособленное подразделение Михайловское подразделение </a:t>
                      </a:r>
                      <a:endParaRPr lang="en-US" sz="16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15875" indent="-15875"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ООО «Сабуровский комбинат</a:t>
                      </a:r>
                      <a:r>
                        <a:rPr lang="en-US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хлебопродуктов»</a:t>
                      </a:r>
                      <a:endParaRPr/>
                    </a:p>
                  </a:txBody>
                  <a:tcPr marL="52705" marR="0" marT="36830" marB="13335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Производство продуктов мукомольной и крупяной промышленности, хранение и складирование зерна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5461">
                <a:tc>
                  <a:txBody>
                    <a:bodyPr/>
                    <a:lstStyle/>
                    <a:p>
                      <a:pPr marL="15875" indent="-15875"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ОАО «Рязаньэлеватор»</a:t>
                      </a:r>
                      <a:endParaRPr lang="ru-RU" sz="16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705" marR="0" marT="36830" marB="13335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Производство муки из зерновых культур, хранение и складирование зерна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5727">
                <a:tc>
                  <a:txBody>
                    <a:bodyPr/>
                    <a:lstStyle/>
                    <a:p>
                      <a:pPr marL="11113" indent="-11113"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АО «Ухоловохлебопродукт»</a:t>
                      </a:r>
                      <a:endParaRPr lang="ru-RU" sz="16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705" marR="0" marT="36830" marB="13335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Предоставление услуг в области растениеводства, хранение и складирование зерна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1883">
                <a:tc>
                  <a:txBody>
                    <a:bodyPr/>
                    <a:lstStyle/>
                    <a:p>
                      <a:pPr marL="15875" marR="400050" indent="4445"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     ООО «Рязанские комбико</a:t>
                      </a: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рма</a:t>
                      </a:r>
                      <a:r>
                        <a:rPr lang="en-US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»</a:t>
                      </a:r>
                      <a:endParaRPr lang="ru-RU" sz="16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705" marR="0" marT="36830" marB="13335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Производство готовых кормов  для животных, хранение и складирование зерна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5727">
                <a:tc>
                  <a:txBody>
                    <a:bodyPr/>
                    <a:lstStyle/>
                    <a:p>
                      <a:pPr marL="15875" indent="-15875"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ООО «Звезда»</a:t>
                      </a:r>
                      <a:endParaRPr lang="ru-RU" sz="16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705" marR="0" marT="36830" marB="13335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Хранение и складирование зерна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902">
                <a:tc>
                  <a:txBody>
                    <a:bodyPr/>
                    <a:lstStyle/>
                    <a:p>
                      <a:pPr marL="15875" indent="-15875"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ОАО «Ряжский элевато</a:t>
                      </a: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</a:t>
                      </a:r>
                      <a:r>
                        <a:rPr lang="en-US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»</a:t>
                      </a:r>
                      <a:endParaRPr lang="ru-RU" sz="16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705" marR="0" marT="36830" marB="13335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Хранение и  складирование зерна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7947">
                <a:tc>
                  <a:txBody>
                    <a:bodyPr/>
                    <a:lstStyle/>
                    <a:p>
                      <a:pPr marL="15875" indent="-15875"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«ОКА МОЛОКО» </a:t>
                      </a:r>
                      <a:endParaRPr lang="en-US" sz="16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15875" indent="-15875"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ОП № 2</a:t>
                      </a:r>
                      <a:r>
                        <a:rPr lang="en-US" sz="18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Чучковского района</a:t>
                      </a:r>
                      <a:endParaRPr/>
                    </a:p>
                  </a:txBody>
                  <a:tcPr marL="52705" marR="0" marT="36830" marB="13335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Хранение и  складирование зерна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209007" y="147411"/>
            <a:ext cx="11504022" cy="949869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800">
                <a:latin typeface="Times New Roman"/>
                <a:cs typeface="Times New Roman"/>
              </a:rPr>
              <a:t>Индустриальные парки, особые экономические зоны, индустриальные техно-парки, территории опережающего развития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62792" y="1049341"/>
            <a:ext cx="10796451" cy="4914220"/>
          </a:xfrm>
        </p:spPr>
        <p:txBody>
          <a:bodyPr>
            <a:noAutofit/>
          </a:bodyPr>
          <a:lstStyle/>
          <a:p>
            <a:pPr marL="0" indent="0" algn="ctr">
              <a:buNone/>
              <a:defRPr/>
            </a:pPr>
            <a:r>
              <a:rPr lang="ru-RU" sz="1600" b="1">
                <a:latin typeface="Times New Roman"/>
                <a:cs typeface="Times New Roman"/>
              </a:rPr>
              <a:t>Индустриальные парки</a:t>
            </a:r>
            <a:endParaRPr/>
          </a:p>
          <a:p>
            <a:pPr>
              <a:lnSpc>
                <a:spcPct val="100000"/>
              </a:lnSpc>
              <a:buFontTx/>
              <a:buChar char="-"/>
              <a:defRPr/>
            </a:pPr>
            <a:r>
              <a:rPr lang="ru-RU" sz="1600" b="1">
                <a:latin typeface="Times New Roman"/>
                <a:cs typeface="Times New Roman"/>
              </a:rPr>
              <a:t>Индустриальный парк «Рязанский»</a:t>
            </a:r>
            <a:endParaRPr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Место нахождения: г. Рязань, Тюшевское сельское поселение Рязанского района</a:t>
            </a:r>
            <a:endParaRPr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Специализация: Промышленность, логистика</a:t>
            </a:r>
            <a:endParaRPr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Площадь: 559 Га</a:t>
            </a:r>
            <a:endParaRPr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1600" b="1">
                <a:latin typeface="Times New Roman"/>
                <a:cs typeface="Times New Roman"/>
              </a:rPr>
              <a:t>- Промышленный парк «Карандаш»</a:t>
            </a:r>
            <a:endParaRPr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Местонахождения: Рязанская обл., Шиловский район</a:t>
            </a:r>
            <a:endParaRPr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Специализация: Производство товаров для школы и офиса</a:t>
            </a:r>
            <a:endParaRPr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Площадь: 26,3 Га</a:t>
            </a:r>
            <a:endParaRPr/>
          </a:p>
          <a:p>
            <a:pPr marL="0" indent="0">
              <a:lnSpc>
                <a:spcPct val="100000"/>
              </a:lnSpc>
              <a:buNone/>
              <a:defRPr/>
            </a:pPr>
            <a:endParaRPr lang="ru-RU" sz="1600">
              <a:latin typeface="Times New Roman"/>
              <a:cs typeface="Times New Roman"/>
            </a:endParaRPr>
          </a:p>
          <a:p>
            <a:pPr marL="0" indent="0" algn="ctr">
              <a:buNone/>
              <a:defRPr/>
            </a:pPr>
            <a:endParaRPr lang="ru-RU" sz="1400">
              <a:latin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390161" y="6486729"/>
            <a:ext cx="63746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u="sng">
                <a:latin typeface="Times New Roman"/>
                <a:cs typeface="Times New Roman"/>
              </a:rPr>
              <a:t>Источник: по данным субъекта</a:t>
            </a:r>
            <a:endParaRPr lang="ru-RU" sz="1200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209007" y="147411"/>
            <a:ext cx="11504022" cy="949869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800">
                <a:latin typeface="Times New Roman"/>
                <a:cs typeface="Times New Roman"/>
              </a:rPr>
              <a:t>Индустриальные парки, особые экономические зоны, индустриальные техно-парки, территории опережающего развития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396816" y="1049341"/>
            <a:ext cx="11378241" cy="4914220"/>
          </a:xfrm>
        </p:spPr>
        <p:txBody>
          <a:bodyPr>
            <a:noAutofit/>
          </a:bodyPr>
          <a:lstStyle/>
          <a:p>
            <a:pPr marL="0" indent="0" algn="ctr">
              <a:buNone/>
              <a:defRPr/>
            </a:pPr>
            <a:r>
              <a:rPr lang="ru-RU" sz="1600" b="1">
                <a:latin typeface="Times New Roman"/>
                <a:cs typeface="Times New Roman"/>
              </a:rPr>
              <a:t>Индустриальные парки</a:t>
            </a:r>
            <a:endParaRPr/>
          </a:p>
          <a:p>
            <a:pPr>
              <a:lnSpc>
                <a:spcPct val="100000"/>
              </a:lnSpc>
              <a:buFontTx/>
              <a:buChar char="-"/>
              <a:defRPr/>
            </a:pPr>
            <a:r>
              <a:rPr lang="ru-RU" sz="1600" b="1">
                <a:latin typeface="Times New Roman"/>
                <a:cs typeface="Times New Roman"/>
              </a:rPr>
              <a:t>Индустриальный (промышленный) парк «Инвест-парк»</a:t>
            </a:r>
            <a:endParaRPr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Место нахождения: Рязанская область, г. Рязань, Северо-Западный промузел</a:t>
            </a:r>
            <a:endParaRPr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Специализация: универсальная (металлургическое производство, производство готовых металлических изделий, производство мебели</a:t>
            </a:r>
            <a:endParaRPr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Площадь: 17,4 Га</a:t>
            </a:r>
            <a:endParaRPr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-   </a:t>
            </a:r>
            <a:r>
              <a:rPr lang="ru-RU" sz="1600" b="1">
                <a:latin typeface="Times New Roman"/>
                <a:cs typeface="Times New Roman"/>
              </a:rPr>
              <a:t>Инновационный научно-технологический центр «Аэрокосмическая инновационная долина»</a:t>
            </a:r>
            <a:endParaRPr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Место нахождения: Площадка 1: Рязанская область, г. Рязань, ул. </a:t>
            </a:r>
            <a:r>
              <a:rPr lang="en-US" sz="1600">
                <a:latin typeface="Times New Roman"/>
                <a:cs typeface="Times New Roman"/>
              </a:rPr>
              <a:t>Каширина, д. 1</a:t>
            </a:r>
            <a:r>
              <a:rPr lang="ru-RU" sz="1600">
                <a:latin typeface="Times New Roman"/>
                <a:cs typeface="Times New Roman"/>
              </a:rPr>
              <a:t>, два корпуса общей площадью 20,3 тыс. кв.м;</a:t>
            </a:r>
            <a:endParaRPr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Площадка 2: Рязанский район, вблизи п. Варские, 2 земельных участка</a:t>
            </a:r>
            <a:r>
              <a:rPr lang="en-US" sz="1600">
                <a:latin typeface="Times New Roman"/>
                <a:cs typeface="Times New Roman"/>
              </a:rPr>
              <a:t> </a:t>
            </a:r>
            <a:r>
              <a:rPr lang="ru-RU" sz="1600">
                <a:latin typeface="Times New Roman"/>
                <a:cs typeface="Times New Roman"/>
              </a:rPr>
              <a:t>общей</a:t>
            </a:r>
            <a:r>
              <a:rPr lang="en-US" sz="1600">
                <a:latin typeface="Times New Roman"/>
                <a:cs typeface="Times New Roman"/>
              </a:rPr>
              <a:t> </a:t>
            </a:r>
            <a:r>
              <a:rPr lang="ru-RU" sz="1600">
                <a:latin typeface="Times New Roman"/>
                <a:cs typeface="Times New Roman"/>
              </a:rPr>
              <a:t>площ</a:t>
            </a:r>
            <a:r>
              <a:rPr lang="en-US" sz="1600">
                <a:latin typeface="Times New Roman"/>
                <a:cs typeface="Times New Roman"/>
              </a:rPr>
              <a:t>адью </a:t>
            </a:r>
            <a:r>
              <a:rPr lang="ru-RU" sz="1600">
                <a:latin typeface="Times New Roman"/>
                <a:cs typeface="Times New Roman"/>
              </a:rPr>
              <a:t>142</a:t>
            </a:r>
            <a:r>
              <a:rPr lang="en-US" sz="1600">
                <a:latin typeface="Times New Roman"/>
                <a:cs typeface="Times New Roman"/>
              </a:rPr>
              <a:t>,</a:t>
            </a:r>
            <a:r>
              <a:rPr lang="ru-RU" sz="1600">
                <a:latin typeface="Times New Roman"/>
                <a:cs typeface="Times New Roman"/>
              </a:rPr>
              <a:t>16</a:t>
            </a:r>
            <a:r>
              <a:rPr lang="en-US" sz="1600">
                <a:latin typeface="Times New Roman"/>
                <a:cs typeface="Times New Roman"/>
              </a:rPr>
              <a:t> </a:t>
            </a:r>
            <a:r>
              <a:rPr lang="ru-RU" sz="1600">
                <a:latin typeface="Times New Roman"/>
                <a:cs typeface="Times New Roman"/>
              </a:rPr>
              <a:t>Га</a:t>
            </a:r>
            <a:endParaRPr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Специализация: </a:t>
            </a:r>
            <a:r>
              <a:rPr lang="en-US" sz="1600">
                <a:latin typeface="Times New Roman"/>
                <a:cs typeface="Times New Roman"/>
              </a:rPr>
              <a:t>радиоэлектроника, электротехника, электроника, информационные системы и технологии, аэрокосмичес</a:t>
            </a:r>
            <a:r>
              <a:rPr lang="ru-RU" sz="1600">
                <a:latin typeface="Times New Roman"/>
                <a:cs typeface="Times New Roman"/>
              </a:rPr>
              <a:t>кие</a:t>
            </a:r>
            <a:r>
              <a:rPr lang="en-US" sz="1600">
                <a:latin typeface="Times New Roman"/>
                <a:cs typeface="Times New Roman"/>
              </a:rPr>
              <a:t> системы и технологии, биомедицинские технологии и медицинские изде</a:t>
            </a:r>
            <a:r>
              <a:rPr lang="ru-RU" sz="1600">
                <a:latin typeface="Times New Roman"/>
                <a:cs typeface="Times New Roman"/>
              </a:rPr>
              <a:t>лия.</a:t>
            </a:r>
            <a:endParaRPr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/>
            </a:r>
            <a:br>
              <a:rPr lang="ru-RU" sz="1600">
                <a:latin typeface="Times New Roman"/>
                <a:cs typeface="Times New Roman"/>
              </a:rPr>
            </a:br>
            <a:endParaRPr lang="ru-RU" sz="1600">
              <a:latin typeface="Times New Roman"/>
              <a:cs typeface="Times New Roman"/>
            </a:endParaRPr>
          </a:p>
          <a:p>
            <a:pPr marL="0" indent="0" algn="ctr">
              <a:buNone/>
              <a:defRPr/>
            </a:pPr>
            <a:endParaRPr lang="ru-RU" sz="1400">
              <a:latin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312524" y="6486659"/>
            <a:ext cx="88142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u="sng">
                <a:latin typeface="Times New Roman"/>
                <a:cs typeface="Times New Roman"/>
              </a:rPr>
              <a:t>Источник:</a:t>
            </a:r>
            <a:r>
              <a:rPr lang="ru-RU" sz="1200">
                <a:latin typeface="Times New Roman"/>
                <a:cs typeface="Times New Roman"/>
              </a:rPr>
              <a:t> письмо Минтранса и автомобильных дорог Рязанской области от 21.02.23 № ВЕ/6-891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370936" y="1236864"/>
            <a:ext cx="11447253" cy="5013770"/>
          </a:xfrm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ru-RU" sz="1800" b="1">
                <a:latin typeface="Times New Roman"/>
                <a:cs typeface="Times New Roman"/>
              </a:rPr>
              <a:t>Территории опережающего развития</a:t>
            </a:r>
            <a:endParaRPr/>
          </a:p>
          <a:p>
            <a:pPr marL="0" indent="0">
              <a:buNone/>
              <a:defRPr/>
            </a:pPr>
            <a:r>
              <a:rPr lang="ru-RU" sz="1800">
                <a:latin typeface="Times New Roman"/>
                <a:cs typeface="Times New Roman"/>
              </a:rPr>
              <a:t>- ТОСЭР «Лесной»</a:t>
            </a:r>
            <a:endParaRPr/>
          </a:p>
          <a:p>
            <a:pPr marL="0" indent="0">
              <a:lnSpc>
                <a:spcPct val="110000"/>
              </a:lnSpc>
              <a:buNone/>
              <a:defRPr/>
            </a:pPr>
            <a:r>
              <a:rPr lang="ru-RU" sz="1800">
                <a:latin typeface="Times New Roman"/>
                <a:cs typeface="Times New Roman"/>
              </a:rPr>
              <a:t>Местонахождение: Рязанская область, Шиловский район</a:t>
            </a:r>
            <a:endParaRPr/>
          </a:p>
          <a:p>
            <a:pPr marL="0" indent="0">
              <a:lnSpc>
                <a:spcPct val="110000"/>
              </a:lnSpc>
              <a:buNone/>
              <a:defRPr/>
            </a:pPr>
            <a:r>
              <a:rPr lang="ru-RU" sz="1800">
                <a:latin typeface="Times New Roman"/>
                <a:cs typeface="Times New Roman"/>
              </a:rPr>
              <a:t>Специализация: Промышленное производство, научные исследования</a:t>
            </a:r>
            <a:endParaRPr/>
          </a:p>
          <a:p>
            <a:pPr marL="0" indent="0">
              <a:lnSpc>
                <a:spcPct val="110000"/>
              </a:lnSpc>
              <a:buNone/>
              <a:defRPr/>
            </a:pPr>
            <a:r>
              <a:rPr lang="ru-RU" sz="1800">
                <a:latin typeface="Times New Roman"/>
                <a:cs typeface="Times New Roman"/>
              </a:rPr>
              <a:t>Площадь: 21 470 Га</a:t>
            </a:r>
            <a:endParaRPr/>
          </a:p>
          <a:p>
            <a:pPr marL="0" indent="0">
              <a:buNone/>
              <a:defRPr/>
            </a:pPr>
            <a:endParaRPr lang="ru-RU" sz="1800" i="0">
              <a:latin typeface="Times New Roman"/>
              <a:cs typeface="Times New Roman"/>
            </a:endParaRPr>
          </a:p>
          <a:p>
            <a:pPr marL="0" indent="0">
              <a:buNone/>
              <a:defRPr/>
            </a:pPr>
            <a:endParaRPr lang="ru-RU" sz="1800" i="0">
              <a:latin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278019" y="6457277"/>
            <a:ext cx="118334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u="sng">
                <a:latin typeface="Times New Roman"/>
                <a:cs typeface="Times New Roman"/>
              </a:rPr>
              <a:t>Источник:</a:t>
            </a:r>
            <a:r>
              <a:rPr lang="ru-RU" sz="1200">
                <a:latin typeface="Times New Roman"/>
                <a:cs typeface="Times New Roman"/>
              </a:rPr>
              <a:t> </a:t>
            </a:r>
            <a:r>
              <a:rPr lang="ru-RU" sz="1200">
                <a:latin typeface="Times New Roman"/>
                <a:ea typeface="Calibri"/>
                <a:cs typeface="Times New Roman"/>
              </a:rPr>
              <a:t>Письмо Министерства Транспорта и автомобильных дорог Рязанской области от 15.06.2023 № ВЕ/6-3076</a:t>
            </a:r>
            <a:endParaRPr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 bwMode="auto">
          <a:xfrm>
            <a:off x="209007" y="147411"/>
            <a:ext cx="11504022" cy="949869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800">
                <a:latin typeface="Times New Roman"/>
                <a:cs typeface="Times New Roman"/>
              </a:rPr>
              <a:t>Индустриальные парки, особые экономические зоны, индустриальные техно-парки, территории опережающего развития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65463" y="0"/>
            <a:ext cx="12026537" cy="507643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800">
                <a:latin typeface="Times New Roman"/>
                <a:cs typeface="Times New Roman"/>
              </a:rPr>
              <a:t>Карта железных дорог региона</a:t>
            </a:r>
            <a:endParaRPr/>
          </a:p>
        </p:txBody>
      </p:sp>
      <p:sp>
        <p:nvSpPr>
          <p:cNvPr id="8" name="TextBox 7"/>
          <p:cNvSpPr txBox="1"/>
          <p:nvPr/>
        </p:nvSpPr>
        <p:spPr bwMode="auto">
          <a:xfrm>
            <a:off x="286233" y="6423171"/>
            <a:ext cx="742104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u="sng">
                <a:latin typeface="Times New Roman"/>
                <a:cs typeface="Times New Roman"/>
              </a:rPr>
              <a:t>Источник:</a:t>
            </a:r>
            <a:r>
              <a:rPr lang="ru-RU" sz="1200">
                <a:latin typeface="Times New Roman"/>
                <a:cs typeface="Times New Roman"/>
              </a:rPr>
              <a:t> </a:t>
            </a:r>
            <a:r>
              <a:rPr lang="en-US" sz="1200" u="sng">
                <a:latin typeface="Times New Roman"/>
                <a:cs typeface="Times New Roman"/>
              </a:rPr>
              <a:t>https://slugba-perevozok.ru/documents/moskovskajagood.jpg</a:t>
            </a:r>
            <a:endParaRPr lang="ru-RU" sz="1200" u="sng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52119" t="32304" r="5805" b="5623"/>
          <a:stretch/>
        </p:blipFill>
        <p:spPr bwMode="auto">
          <a:xfrm>
            <a:off x="2123270" y="488197"/>
            <a:ext cx="7725904" cy="5594887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</TotalTime>
  <Words>2459</Words>
  <Application>Microsoft Office PowerPoint</Application>
  <DocSecurity>0</DocSecurity>
  <PresentationFormat>Широкоэкранный</PresentationFormat>
  <Paragraphs>525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33</vt:i4>
      </vt:variant>
    </vt:vector>
  </HeadingPairs>
  <TitlesOfParts>
    <vt:vector size="39" baseType="lpstr">
      <vt:lpstr>Arial</vt:lpstr>
      <vt:lpstr>Calibri</vt:lpstr>
      <vt:lpstr>Calibri Light</vt:lpstr>
      <vt:lpstr>Times New Roman</vt:lpstr>
      <vt:lpstr>Тема Office</vt:lpstr>
      <vt:lpstr>1_Тема Office</vt:lpstr>
      <vt:lpstr>ПАСПОРТ Региона Российской Федерации Рязанская область </vt:lpstr>
      <vt:lpstr>Географическая карта региона </vt:lpstr>
      <vt:lpstr>Общие сведения о регионе </vt:lpstr>
      <vt:lpstr>Крупнейшие предприятия региона  взаимодействующие с железнодорожным транспортом</vt:lpstr>
      <vt:lpstr>Крупнейшие предприятия региона  взаимодействующие с железнодорожным транспортом</vt:lpstr>
      <vt:lpstr>Индустриальные парки, особые экономические зоны, индустриальные техно-парки, территории опережающего развития</vt:lpstr>
      <vt:lpstr>Индустриальные парки, особые экономические зоны, индустриальные техно-парки, территории опережающего развития</vt:lpstr>
      <vt:lpstr>Индустриальные парки, особые экономические зоны, индустриальные техно-парки, территории опережающего развития</vt:lpstr>
      <vt:lpstr>Карта железных дорог региона</vt:lpstr>
      <vt:lpstr>Транспортная инфраструктура региона</vt:lpstr>
      <vt:lpstr>Железнодорожный транспорт:</vt:lpstr>
      <vt:lpstr>Транспортная инфраструктура региона</vt:lpstr>
      <vt:lpstr>Отправление грузов по товарной номенклатуре </vt:lpstr>
      <vt:lpstr>Отправленные пассажиры</vt:lpstr>
      <vt:lpstr>Показатели по железнодорожному транспорту   (в сфере транспортной безопасности)</vt:lpstr>
      <vt:lpstr>Реализация промышленных и инвестиционных проектов до 2035 года  (с возможным использованием железнодорожного транспорта)</vt:lpstr>
      <vt:lpstr>Реализация промышленных и инвестиционных проектов до 2035 года  (с возможным использованием железнодорожного транспорта)</vt:lpstr>
      <vt:lpstr>Реализация промышленных и инвестиционных проектов до 2035 года  (с возможным использованием железнодорожного транспорта)</vt:lpstr>
      <vt:lpstr>Реализация промышленных и инвестиционных проектов до 2035 года  (в сфере железнодорожного транспорта)</vt:lpstr>
      <vt:lpstr>Моногорода и их зависимость от железнодорожной отрасли</vt:lpstr>
      <vt:lpstr>Перечень учебных заведений осуществляющих подготовку специалистов  в области железнодорожного транспорт</vt:lpstr>
      <vt:lpstr>Перечень филиалов ФГП ВО ЖДТ России</vt:lpstr>
      <vt:lpstr>Приложение 1. Перечень путей необщего пользования</vt:lpstr>
      <vt:lpstr>Приложение 1. Перечень путей необщего пользования</vt:lpstr>
      <vt:lpstr>Приложение 1. Перечень путей необщего пользования</vt:lpstr>
      <vt:lpstr>Приложение 1. Перечень путей необщего пользования</vt:lpstr>
      <vt:lpstr>Приложение 1. Перечень путей необщего пользования</vt:lpstr>
      <vt:lpstr>Проект среднесрочной инвестиционной программы</vt:lpstr>
      <vt:lpstr>Проект среднесрочной инвестиционной программы</vt:lpstr>
      <vt:lpstr>Проект среднесрочной инвестиционной программы</vt:lpstr>
      <vt:lpstr>Проект среднесрочной инвестиционной программы</vt:lpstr>
      <vt:lpstr>Проект среднесрочной инвестиционной программы</vt:lpstr>
      <vt:lpstr>Проблемные вопросы региона в сфере железнодорожных перевозок, представленных от субъекта     Российской Федерации: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ПАСПОРТ Региона Российской Федерации Владимирская область</dc:title>
  <dc:subject/>
  <dc:creator>Ольга</dc:creator>
  <cp:keywords/>
  <dc:description/>
  <cp:lastModifiedBy>Саценко С.Н.</cp:lastModifiedBy>
  <cp:revision>295</cp:revision>
  <dcterms:created xsi:type="dcterms:W3CDTF">2022-06-25T20:20:45Z</dcterms:created>
  <dcterms:modified xsi:type="dcterms:W3CDTF">2025-09-10T12:42:28Z</dcterms:modified>
  <cp:category/>
  <dc:identifier/>
  <cp:contentStatus/>
  <dc:language/>
  <cp:version/>
</cp:coreProperties>
</file>